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Alice" panose="020B0604020202020204" charset="0"/>
      <p:regular r:id="rId68"/>
    </p:embeddedFont>
    <p:embeddedFont>
      <p:font typeface="Calibri" panose="020F0502020204030204" pitchFamily="34" charset="0"/>
      <p:regular r:id="rId69"/>
      <p:bold r:id="rId70"/>
      <p:italic r:id="rId71"/>
      <p:boldItalic r:id="rId72"/>
    </p:embeddedFont>
    <p:embeddedFont>
      <p:font typeface="Calistoga" pitchFamily="2" charset="0"/>
      <p:regular r:id="rId73"/>
    </p:embeddedFont>
    <p:embeddedFont>
      <p:font typeface="Canva Sans" panose="020B0604020202020204" charset="0"/>
      <p:regular r:id="rId74"/>
    </p:embeddedFont>
    <p:embeddedFont>
      <p:font typeface="Funtastic" panose="020B0604020202020204" charset="0"/>
      <p:regular r:id="rId75"/>
    </p:embeddedFont>
    <p:embeddedFont>
      <p:font typeface="Montserrat" pitchFamily="2" charset="0"/>
      <p:regular r:id="rId76"/>
      <p:bold r:id="rId77"/>
    </p:embeddedFont>
    <p:embeddedFont>
      <p:font typeface="Roboto" panose="02000000000000000000" pitchFamily="2" charset="0"/>
      <p:regular r:id="rId78"/>
      <p:bold r:id="rId79"/>
      <p:italic r:id="rId80"/>
      <p:boldItalic r:id="rId81"/>
    </p:embeddedFont>
    <p:embeddedFont>
      <p:font typeface="Roboto Bold" panose="02000000000000000000"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Chào mừng thầy và các bạn đã đến với bài thuyết trình của nhóm 3</a:t>
            </a:r>
          </a:p>
          <a:p>
            <a:r>
              <a:rPr lang="en-US"/>
              <a:t>Nhóm em sẽ trình bày về KẾ HOẠCH KINH DOANH SẢN PHẨM BÁNH TRÁNG.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Ăn Vặt IMClub hiện đang phải đối mặt với mức cạnh tranh đáng kể từ các cửa hàng đã tồn tại. </a:t>
            </a:r>
          </a:p>
          <a:p>
            <a:r>
              <a:rPr lang="en-US"/>
              <a:t>Và môi trường cạnh tranh sẽ tiếp tục gia tăng khi thị trường đồ ăn vặt không ngừng mở rộng tại Việt Nam. </a:t>
            </a:r>
          </a:p>
          <a:p>
            <a:r>
              <a:rPr lang="en-US"/>
              <a:t>Để tạo sự độc đáo và cạnh tranh trên thị trường, ngoài việc tập trung vào sản phẩm chính là bánh tráng, Ăn Vặt IMClub cần phải đa dạng hóa danh mục sản phẩm.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thủ cạnh tranh của Ăn Vặt IMClub chia đối thủ cạnh tranh thành 2 đối tượng: đối thủ cạnh tranh online và đối thủ cạnh tranh offline.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đối thủ cạnh tranh online</a:t>
            </a:r>
          </a:p>
          <a:p>
            <a:r>
              <a:rPr lang="en-US"/>
              <a:t>Hiện nay, trên mạng xã hội cũng như các sàn thương mại điện tử có rất nhiều shop bán đồ ăn vặt.</a:t>
            </a:r>
          </a:p>
          <a:p>
            <a:r>
              <a:rPr lang="en-US"/>
              <a:t>Nhóm em sẽ tập trung phân tích đối thủ từ Shopee và các website này để đề xuất kế hoạch phù hợp với shop.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Phạm vi hoạt động thì Shopee và hay các website có mạng lưới rộng, hấp dẫn người mua trực tuyến, đặc biệt là khách hàng trẻ thích ăn vặt. </a:t>
            </a:r>
          </a:p>
          <a:p>
            <a:r>
              <a:rPr lang="en-US"/>
              <a:t>Sản phẩm đồ ăn vặt cần giá rẻ, hình ảnh hấp dẫn để hướng đến đối tượng này.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Sản phẩm, dịch vụ và giá cả: Các shop online cung cấp dịch vụ chăm sóc khách hàng, tư vấn mua/trả hàng, Hỗ trợ trực tuyến thông qua kênh chat có sẵn trên sàn thương mại điện tử. </a:t>
            </a:r>
          </a:p>
          <a:p>
            <a:r>
              <a:rPr lang="en-US"/>
              <a:t>Giá sản phẩm online thường rẻ hơn và có ưu đãi khác như chi phí giao hàng hợp lý và nhiều phương thức thanh toán. </a:t>
            </a:r>
          </a:p>
          <a:p>
            <a:r>
              <a:rPr lang="en-US"/>
              <a:t>Các kênh thanh toán linh hoạt giúp tạo thuận lợi cho việc mua sắm trực tuyến.</a:t>
            </a:r>
          </a:p>
          <a:p>
            <a:r>
              <a:rPr lang="en-US"/>
              <a:t>Trong môi trường cạnh tranh trực tuyến này, Ăn Vặt IMClub cần tạo sự hấp dẫn với sản phẩm, dịch vụ, và giá cả hợp lý để thu hút và duy trì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hiểu rõ hơn về các đối thủ cạnh tranh online, nhóm sẽ phân tích mô hình swot</a:t>
            </a:r>
          </a:p>
          <a:p>
            <a:r>
              <a:rPr lang="en-US"/>
              <a:t>Các điểm mạnh là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nhóm sẽ phân tích về đối thủ cạnh tranh offline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phạm vi hoạt động</a:t>
            </a:r>
          </a:p>
          <a:p>
            <a:r>
              <a:rPr lang="en-US"/>
              <a:t>Đối thủ cạnh tranh offline được phân tích từ các shop trên địa bàn TP. Hồ Chí Minh nói riêng và trong Việt Nam nói chung. Các đối thủ rất đa dạng và được phân bố khắp mọi nơi.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hiểu rõ hơn về các đối thủ cạnh tranh offline, nhóm sẽ phân tích mô hình swot</a:t>
            </a:r>
          </a:p>
          <a:p>
            <a:r>
              <a:rPr lang="en-US"/>
              <a:t>Các điểm mạnh là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Nhóm em gồm có 6 thành viên.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phân tích thị trường, khách hàng mục tiêu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Ngày nay, người tiêu dùng trẻ ngày càng ưa chuộng chế độ ăn 6 bữa nhỏ thay vì ăn ba bữa truyền thống. Đồng thời, đồ ăn vặt đóng vai trò quan trọng trong việc cải thiện tinh thần. </a:t>
            </a:r>
          </a:p>
          <a:p>
            <a:r>
              <a:rPr lang="en-US"/>
              <a:t>Tại Việt Nam, mức chi tiêu cho đồ ăn vặt của giới trẻ ước tính lên đến 13.000 tỷ đồng mỗi tháng, cho thấy nhu cầu cao và tiềm năng phát triển của thị trường. </a:t>
            </a:r>
          </a:p>
          <a:p>
            <a:r>
              <a:rPr lang="en-US"/>
              <a:t>Việt Nam cũng là thị trường đồ ăn vặt tăng trưởng nhanh nhất châu Á và đứng thứ 3 trên toàn thế giới về tốc độ tăng trưởng với mức 19,1% trong năm 2021. </a:t>
            </a:r>
          </a:p>
          <a:p>
            <a:r>
              <a:rPr lang="en-US"/>
              <a:t>Dự kiến thị trường này sẽ tiếp tục tăng trưởng mạnh trong giai đoạn từ 2018 đến 2022.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Khách hàng mục tiêu của Ăn Vặt IMClub rất đa dạng, bao gồm trẻ em, người lớn, học sinh, sinh viên và dân văn phòng. </a:t>
            </a:r>
          </a:p>
          <a:p>
            <a:r>
              <a:rPr lang="en-US"/>
              <a:t>Sự đa dạng về độ tuổi và ngành nghề giúp Ăn Vặt IMClub có nhiều cơ hội để đạt được doanh thu cao từ khách hàng đa dạng này.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kế hoạch kinh doanh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Nhằm thúc đẩy sự phát triển, Ăn Vặt IMClub đã đề ra các mục tiêu chính là:</a:t>
            </a:r>
          </a:p>
          <a:p>
            <a:r>
              <a:rPr lang="en-US"/>
              <a:t>Tăng doanh thu: Tăng số lượng khách hàng hoặc doanh số bán hàng.</a:t>
            </a:r>
          </a:p>
          <a:p>
            <a:r>
              <a:rPr lang="en-US"/>
              <a:t>Tăng lợi nhuận: Cải thiện quy trình sản xuất và giảm chi phí sản xuất.</a:t>
            </a:r>
          </a:p>
          <a:p>
            <a:r>
              <a:rPr lang="en-US"/>
              <a:t>Mở rộng thị trường: Đa dạng sản phẩm, nâng cao chất lượng dịch vụ hoặc mở rộng địa điểm kinh doanh.</a:t>
            </a:r>
          </a:p>
          <a:p>
            <a:r>
              <a:rPr lang="en-US"/>
              <a:t>Tạo dựng thương hiệu: Tạo thương hiệu dễ tiếp cận với người tiêu dùng và trong ngành thực phẩm.</a:t>
            </a:r>
          </a:p>
          <a:p>
            <a:r>
              <a:rPr lang="en-US"/>
              <a:t>Cải thiện chất lượng sản phẩm: Đáp ứng sự hài lòng của khách hàng và tạo sự khác biệt so với đối thủ cạnh tranh.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Lựa chọn kinh doanh trực tuyến sản phẩm bánh tráng có nhiều lợi thế như:</a:t>
            </a:r>
          </a:p>
          <a:p>
            <a:r>
              <a:rPr lang="en-US"/>
              <a:t>Vốn đầu tư thấp: Không cần nhiều vốn ban đầu, chỉ cần ít tiền để mua nguyên liệu và đóng gói sản phẩm.</a:t>
            </a:r>
          </a:p>
          <a:p>
            <a:r>
              <a:rPr lang="en-US"/>
              <a:t>Tính linh hoạt cao: Có thể làm việc từ mọi nơi, quản lý cửa hàng và xử lý đơn hàng online.</a:t>
            </a:r>
          </a:p>
          <a:p>
            <a:r>
              <a:rPr lang="en-US"/>
              <a:t>Thị trường tiềm năng lớn: Tiếp cận nhiều khách hàng tiềm năng, kể cả ở xa và khó tiếp cận với cửa hàng truyền thống.</a:t>
            </a:r>
          </a:p>
          <a:p>
            <a:r>
              <a:rPr lang="en-US"/>
              <a:t>Tiện lợi cho khách hàng: Khách hàng có thể đặt hàng và nhận sản phẩm tại nhà mọi lúc, thuận tiện cho người bận rộn.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kế hoạch tài chính cho dự 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chi phí cho dự án bao gồm</a:t>
            </a:r>
          </a:p>
          <a:p>
            <a:r>
              <a:rPr lang="en-US"/>
              <a:t>chi phí ... bắt đầu là ... và 1 năm là ...</a:t>
            </a:r>
          </a:p>
          <a:p>
            <a:r>
              <a:rPr lang="en-US"/>
              <a:t>với chi phí tổng cộng bắt đầu là... và 1 năm là....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giải pháp công nghệ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Hình Thức Giao Dịch</a:t>
            </a:r>
          </a:p>
          <a:p>
            <a:r>
              <a:rPr lang="en-US"/>
              <a:t>Ăn Vặt IMClub Áp dụng mô hình kết hợp B2B2C,  nhập sản phẩm từ cửa hàng khác và tiến hành quảng cáo, bán hàng trực tiếp cho khách hàng. </a:t>
            </a:r>
          </a:p>
          <a:p>
            <a:r>
              <a:rPr lang="en-US"/>
              <a:t>Giao dịch có thể được thực hiện bằng cách khách hàng trực tiếp nhận sản phẩm và thanh toán tại cửa hàng hoặc thanh toán trực tuyến qua ngân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thuyết trình của nhóm em gồm có 3 phần Thứ nhất là xây dựng kế hoạch kinh doanh, thứ hai là xây dựng website và cuối cùng là tổng kết.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Mô hình kinh doanh của cửa hàng là trang phân phối và cung cấp trực tiếp bánh tráng đến tay khách khách hàng bao gồm các bước sau:</a:t>
            </a:r>
          </a:p>
          <a:p>
            <a:r>
              <a:rPr lang="en-US"/>
              <a:t>Bước 1: Khách hàng xem và lựa chọn sản phẩm bánh tráng.</a:t>
            </a:r>
          </a:p>
          <a:p>
            <a:r>
              <a:rPr lang="en-US"/>
              <a:t>Bước 2: Khách hàng thực hiện thanh toán.</a:t>
            </a:r>
          </a:p>
          <a:p>
            <a:r>
              <a:rPr lang="en-US"/>
              <a:t>B3: Bộ phận thanh toán xác nhận và thông báo cho bộ phận quản lý website cũng như gửi xác nhận cho khách hàng.</a:t>
            </a:r>
          </a:p>
          <a:p>
            <a:r>
              <a:rPr lang="en-US"/>
              <a:t>B4: Bộ phận quản lý website thông báo thông tin đơn hàng cho bộ phận giao hàng.</a:t>
            </a:r>
          </a:p>
          <a:p>
            <a:r>
              <a:rPr lang="en-US"/>
              <a:t>B5: Thực hiện giao hàng cho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xây dựng, Website sẽ được thiết kế bởi bộ phận thiết kế của IMClub với các chức năng chính:</a:t>
            </a:r>
          </a:p>
          <a:p>
            <a:r>
              <a:rPr lang="en-US"/>
              <a:t>Trang chủ thiết kế với tông màu sáng và ý tưởng chủ đạo.</a:t>
            </a:r>
          </a:p>
          <a:p>
            <a:r>
              <a:rPr lang="en-US"/>
              <a:t>Trang giới thiệu, thông tin liên hệ.</a:t>
            </a:r>
          </a:p>
          <a:p>
            <a:r>
              <a:rPr lang="en-US"/>
              <a:t>Trang sản phẩm với ảnh, giá, nguyên liệu và hương vị.</a:t>
            </a:r>
          </a:p>
          <a:p>
            <a:r>
              <a:rPr lang="en-US"/>
              <a:t>Chức năng tìm kiếm sản phẩm theo tên.</a:t>
            </a:r>
          </a:p>
          <a:p>
            <a:r>
              <a:rPr lang="en-US"/>
              <a:t>Chức năng giỏ hàng cho việc thêm/sửa/xóa sản phẩm và tự động tính tổng tiền.</a:t>
            </a:r>
          </a:p>
          <a:p>
            <a:r>
              <a:rPr lang="en-US"/>
              <a:t>Chức năng thanh toán trực tuyến với nhiều phương thức thanh toán khác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Việc Đăng Kí tên miền Website của shop là sử dụng mã nguồn mở Wix và có tên miền: https://anvatimclub.wixsite.com/anvatimclub.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phương thức thanh toán và giao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Phương Thức Thanh Toán</a:t>
            </a:r>
          </a:p>
          <a:p>
            <a:r>
              <a:rPr lang="en-US"/>
              <a:t>Các phương thức thanh toán ngày càng phát triển và đa dạng để hỗ trợ khách hàng mua hàng một cách thuận lợi. Khách hàng có thể lựa chọn các hình thức thanh toán như sau:</a:t>
            </a:r>
          </a:p>
          <a:p>
            <a:r>
              <a:rPr lang="en-US"/>
              <a:t>Thanh toán khi nhận hàng: Khách hàng sẽ nhận hàng trước và sau đó thanh toán tiền hàng. Số tiền này sẽ được người giao hàng thu trước và sau đó hoàn trả lại cho công ty.</a:t>
            </a:r>
          </a:p>
          <a:p>
            <a:r>
              <a:rPr lang="en-US"/>
              <a:t>Thanh toán trực tuyến: Khách hàng thanh toán giá trị đơn hàng trước khi nhận hàng qua chuyển khoản ngân hàng hoặc các ví điện tử.</a:t>
            </a:r>
          </a:p>
          <a:p>
            <a:r>
              <a:rPr lang="en-US"/>
              <a:t>Đối với Phương Thức Giao Hàng</a:t>
            </a:r>
          </a:p>
          <a:p>
            <a:r>
              <a:rPr lang="en-US"/>
              <a:t>Sau khi thanh toán và thông tin nhận hàng được xác nhận bởi nhân viên hệ thống, đơn hàng sẽ được đóng gói và chuyển tới bước vận chuyển. Có 2 phương thức vận chuyển như sau:</a:t>
            </a:r>
          </a:p>
          <a:p>
            <a:r>
              <a:rPr lang="en-US"/>
              <a:t>Giao hàng bởi nhân viên giao hàng của shop: Đối với đơn hàng có bán kính dưới 5km, nhân viên giao hàng của shop sẽ trực tiếp giao hàng tận nơi cho khách hàng. Trước khi giao hàng, sẽ có cuộc gọi xác nhận và thông báo về tổng chi phí và thời gian giao hàng dự kiến để thuận tiện cho cả hai bên.</a:t>
            </a:r>
          </a:p>
          <a:p>
            <a:r>
              <a:rPr lang="en-US"/>
              <a:t>Giao hàng bởi đơn vị vận chuyển: Đối với các khách hàng ở xa, shop sẽ đóng đơn hàng dựa trên thông tin khách hàng đã cung cấp trên website. Mỗi ngày, nhân viên giao hàng của đối tác sẽ đến kho và lấy đơn để tiến hành giao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kế hoạch marketing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Hệ Thống Nhận Diện Thương Hiệu</a:t>
            </a:r>
          </a:p>
          <a:p>
            <a:r>
              <a:rPr lang="en-US"/>
              <a:t>Logo của thương hiệu được thiết kế với tông màu nền hồng kết hợp với chữ đen trắng, tạo nên vẻ thanh lịch và sáng tạo. Kiểu chữ đơn giản, tinh tế gợi lên cảm giác gần gũi và dễ tiếp cận với người tiêu dùng.</a:t>
            </a:r>
          </a:p>
          <a:p>
            <a:r>
              <a:rPr lang="en-US"/>
              <a:t>Slogan: "Vị ngon từ truyền thống, cảm xúc đến tận cùng!"</a:t>
            </a:r>
          </a:p>
          <a:p>
            <a:r>
              <a:rPr lang="en-US"/>
              <a:t>Slogan này giới thiệu về sự đa dạng hương vị và tầm quan trọng của truyền thống trong các món ăn vặt bánh tráng. Nó thể hiện sự kiên nhẫn trong việc giữ gìn và truyền tải hương vị ngon từ thế hệ này sang thế hệ khác. Slogan đề cao khả năng của bánh tráng trong việc mang đến niềm vui, sự phấn khích và hứng thú cho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giai đoạn đầu mới thành lập, chiến lược marketing đóng vai trò xây dựng nhận thức về sản phẩm và thông báo về công ty đến người tiêu dùng, đặc biệt là khách hàng mục tiêu. </a:t>
            </a:r>
          </a:p>
          <a:p>
            <a:r>
              <a:rPr lang="en-US"/>
              <a:t>Sau đó, tạo mối quan hệ sâu sắc để phát triển khách hàng tiềm năng, đáp ứng mục tiêu dài hạn như tăng doanh số hàng năm. </a:t>
            </a:r>
          </a:p>
          <a:p>
            <a:r>
              <a:rPr lang="en-US"/>
              <a:t>Các chiến lược ngắn hạn nhằm đưa thông tin sản phẩm đến khách hàng, giúp kích thích mua hàng và giữ chân khách hàng dựa trên chất lượng và đa dạng của sản phẩm.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Chiến lược Marketing truyền thống đưa thông tin sản phẩm đến với khách hàng, được thực hiện dựa trên các bài viết quảng cáo thông bằng cách như.... hay...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Chiến lược Marketing trực tuyến được thực hiện thông qua:</a:t>
            </a:r>
          </a:p>
          <a:p>
            <a:r>
              <a:rPr lang="en-US"/>
              <a:t>Quảng cáo trên Internet: Tận dụng các mạng xã hội để chia sẻ hình ảnh hấp dẫn về các loại bánh tráng và khuyến mãi hiện có.</a:t>
            </a:r>
          </a:p>
          <a:p>
            <a:r>
              <a:rPr lang="en-US"/>
              <a:t>Quảng cáo qua Email: Gửi email marketing đều đặn để giới thiệu các sản phẩm mới, chương trình khuyến mãi,...</a:t>
            </a:r>
          </a:p>
          <a:p>
            <a:r>
              <a:rPr lang="en-US"/>
              <a:t>Công cụ tìm kiếm: Sử dụng quảng cáo trả tiền trực tuyến để tiếp cận đối tượng mục tiêu. Sử dụng các từ khóa liên quan đến bánh tráng và ăn vặt để tăng khả năng xuất hiện trên kết quả tìm kiếm của người tiêu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Đầu tiên, là phần nội dung giới thiệu ý tưởng kinh doanh.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Chiến lược marketing kích thích mua hàng và giữ chân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kích thích mua hàng có các chiến lược như: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giữ chân khách hàng có các chiến lược như: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có thể xây dựng thương hiệu phát triển bền vững trong dài hạn trong kinh doanh truyền thống hay trong thương mại điện tử thì quá trình marketing cần tiến hành qua 5 bước: Xác định cấu trúc nền móng thương hiệu, định vị thương hiệu, xây dựng chiến lược thương hiệu, xây dựng chiến lược truyền thông và đo lường, hiệu chỉnh.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quá trình marketing, bước quan trọng là xác định vị trí của thương hiệu thông qua các yếu tố như tên thương hiệu, logo và slogan. Những yếu tố này sẽ thể hiện sự nhất quán trên các phương tiện truyền thông để tạo ấn tượng đối với người tiêu dùng.</a:t>
            </a:r>
          </a:p>
          <a:p>
            <a:r>
              <a:rPr lang="en-US"/>
              <a:t>Sau khi xây dựng hình ảnh thương hiệu trong tâm trí khách hàng, IMClub sẽ sử dụng các kênh truyền thông khác để tăng cường nhận thức về thương hiệu và truyền tải lợi ích, niềm tin mà sản phẩm mang lại. Cụ thể, các kênh truyền thông bao gồm:</a:t>
            </a:r>
          </a:p>
          <a:p>
            <a:r>
              <a:rPr lang="en-US"/>
              <a:t>Công cụ marketing truyền thống: Sử dụng tờ rơi, catalog để quảng bá sản phẩm và trang web của IMClub.</a:t>
            </a:r>
          </a:p>
          <a:p>
            <a:r>
              <a:rPr lang="en-US"/>
              <a:t>marketing trực tuyến</a:t>
            </a:r>
          </a:p>
          <a:p>
            <a:r>
              <a:rPr lang="en-US"/>
              <a:t>Sử dụng clip, banner trên các trang web ẩm thực</a:t>
            </a:r>
          </a:p>
          <a:p>
            <a:r>
              <a:rPr lang="en-US"/>
              <a:t>Tối ưu hóa công cụ tìm kiếm để tăng thứ hạng trang web trên các công cụ tìm kiếm.</a:t>
            </a:r>
          </a:p>
          <a:p>
            <a:r>
              <a:rPr lang="en-US"/>
              <a:t>Sử dụng Google Adwords để quảng cáo sản phẩm khi người dùng tìm kiếm liên quan.</a:t>
            </a:r>
          </a:p>
          <a:p>
            <a:r>
              <a:rPr lang="en-US"/>
              <a:t>Sử dụng quảng cáo truyền miệng thông qua các mạng xã hội để giới thiệu sản phẩm và kích thích sự lan truyền thông tin.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có thể định vị được và có lợi thế cạnh tranh ta sẽ cố gắng làm khác biệt hóa sản phẩm của mình bằng cách:</a:t>
            </a:r>
          </a:p>
          <a:p>
            <a:r>
              <a:rPr lang="en-US"/>
              <a:t>Sử dụng Email Marketing: Phân nhóm khách hàng dựa trên sở thích, gửi email tùy chỉnh với nội dung hấp dẫn, giữ liên lạc và chia sẻ thông tin mới về sản phẩm, dịch vụ, khuyến mãi. Hiệu quả cao, chi phí thấp.</a:t>
            </a:r>
          </a:p>
          <a:p>
            <a:r>
              <a:rPr lang="en-US"/>
              <a:t>Thăm dò nhu cầu: Hiểu rõ nhu cầu mới, thay đổi sản phẩm phù hợp.</a:t>
            </a:r>
          </a:p>
          <a:p>
            <a:r>
              <a:rPr lang="en-US"/>
              <a:t>Thay đổi theo thời gian: Linh hoạt thay đổi để phản ánh thị hiếu và nhu cầu thị trường.</a:t>
            </a:r>
          </a:p>
          <a:p>
            <a:r>
              <a:rPr lang="en-US"/>
              <a:t>Xác định giá trị khách hàng: Tạo ưu đãi, chăm sóc, giải quyết thắc mắc.</a:t>
            </a:r>
          </a:p>
          <a:p>
            <a:r>
              <a:rPr lang="en-US"/>
              <a:t>Tư vấn miễn phí: Hỗ trợ khách hàng lựa chọn sản phẩm.</a:t>
            </a:r>
          </a:p>
          <a:p>
            <a:r>
              <a:rPr lang="en-US"/>
              <a:t>Quà tặng thêm: Tặng phiếu giảm giá cho mua hàng số lượng lớn.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Việc xây dựng chiến lược thương hiệu trong dài hạn với những mục tiêu cụ thể để có thể đưa ra các chiến lược phù hợp</a:t>
            </a:r>
          </a:p>
          <a:p>
            <a:r>
              <a:rPr lang="en-US"/>
              <a:t>Mục tiêu ngắn hạn</a:t>
            </a:r>
          </a:p>
          <a:p>
            <a:r>
              <a:rPr lang="en-US"/>
              <a:t>Mục tiêu dài hạn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Việc xây dựng chiến lược truyền thông</a:t>
            </a:r>
          </a:p>
          <a:p>
            <a:r>
              <a:rPr lang="en-US"/>
              <a:t>Tùy vào thực tế của thị trường, hoạt động của shop, ngân sách của các thời kỳ trước cũng như quy mô của chiến dịch, những yêu cầu và tính chất của khách hàng để lên kế hoạch truyền thông cho năm đó.</a:t>
            </a:r>
          </a:p>
          <a:p>
            <a:r>
              <a:rPr lang="en-US"/>
              <a:t>Kế hoạch chi tiết gồm tháng nào chi bao nhiêu tiền, quảng cáo thông qua kênh nào…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Đo lường và điều chỉnh kế hoạch truyền thông là Xây dựng hệ thống dữ liệu khách hàng để đánh giá và cải tiến thương hiệu Kết hợp thông tin từ nhiều nguồn để đảm bảo độ tin cậy của điều tra.</a:t>
            </a:r>
          </a:p>
          <a:p>
            <a:r>
              <a:rPr lang="en-US"/>
              <a:t>Sử dụng email và khảo sát để thu thập thông tin quan trọng:</a:t>
            </a:r>
          </a:p>
          <a:p>
            <a:r>
              <a:rPr lang="en-US"/>
              <a:t>% người biết về thương hiệu, trang web.</a:t>
            </a:r>
          </a:p>
          <a:p>
            <a:r>
              <a:rPr lang="en-US"/>
              <a:t>Quan tâm dựa trên từ khóa tìm kiếm.</a:t>
            </a:r>
          </a:p>
          <a:p>
            <a:r>
              <a:rPr lang="en-US"/>
              <a:t>Vị trí thương hiệu trên công cụ tìm kiếm.</a:t>
            </a:r>
          </a:p>
          <a:p>
            <a:r>
              <a:rPr lang="en-US"/>
              <a:t>Mức độ phổ biến qua kết quả tìm kiếm.</a:t>
            </a:r>
          </a:p>
          <a:p>
            <a:r>
              <a:rPr lang="en-US"/>
              <a:t>Đánh giá từ bài viết, diễn đàn, mạng xã hội.</a:t>
            </a:r>
          </a:p>
          <a:p>
            <a:r>
              <a:rPr lang="en-US"/>
              <a:t>Hiệu quả quảng cáo từ website, diễn đàn, mạng xã hội, tìm kiếm.</a:t>
            </a:r>
          </a:p>
          <a:p>
            <a:r>
              <a:rPr lang="en-US"/>
              <a:t>% người biết trực tiếp và gián tiếp về thương hiệu.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là phần thứ 2 về Xây dựng Website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Lý do xuất phát ý tưởng kinh doanh là việc tận dụng giá trị văn hóa và ẩm thực của Việt Nam. Bánh tráng, một món ăn vặt đường phố được ưa chuộng, đang phát triển mạnh mẽ. </a:t>
            </a:r>
          </a:p>
          <a:p>
            <a:r>
              <a:rPr lang="en-US"/>
              <a:t>Kinh doanh bánh tráng hứa hẹn lợi ích về giá thành, quản lý dễ dàng và tiềm năng tạo lợi nhuận. </a:t>
            </a:r>
          </a:p>
          <a:p>
            <a:r>
              <a:rPr lang="en-US"/>
              <a:t>Nhóm em đã quyết định xây dựng mô hình Ăn Vặt IMClub với mục tiêu cung cấp bánh tráng đa dạng và chất lượng, khai thác thị trường ẩm thực Việt Nam và đáp ứng nhu cầu ngày càng tăng của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TỔNG QUAN VỀ TRANG WEB</a:t>
            </a:r>
          </a:p>
          <a:p>
            <a:r>
              <a:rPr lang="en-US"/>
              <a:t>Về Yêu cầu chung khi thiết kế website:</a:t>
            </a:r>
          </a:p>
          <a:p>
            <a:r>
              <a:rPr lang="en-US"/>
              <a:t>Xác định rõ mục tiêu và mục đích của trang web.</a:t>
            </a:r>
          </a:p>
          <a:p>
            <a:r>
              <a:rPr lang="en-US"/>
              <a:t>Nêu rõ được thương hiệu của shop.</a:t>
            </a:r>
          </a:p>
          <a:p>
            <a:r>
              <a:rPr lang="en-US"/>
              <a:t>Thiết kế bắt mắt, thu hút người xem.</a:t>
            </a:r>
          </a:p>
          <a:p>
            <a:r>
              <a:rPr lang="en-US"/>
              <a:t>Trình bày rõ ràng các sản phẩm, chính sách của shop đến khách hàng.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TỔNG QUAN VỀ TRANG WEB</a:t>
            </a:r>
          </a:p>
          <a:p>
            <a:r>
              <a:rPr lang="en-US"/>
              <a:t>Website bao gồm 4 phần chính:</a:t>
            </a:r>
          </a:p>
          <a:p>
            <a:r>
              <a:rPr lang="en-US"/>
              <a:t>Trang chủ (Home): Tạo ấn tượng ban đầu, giới thiệu sản phẩm nổi bật, tìm kiếm và xem chi tiết sản phẩm.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Cửa hàng (Shop): Phân loại và trình bày tất cả sản phẩm.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chúng tôi (About us): Giới thiệu Ăn Vặt IMClub.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Liên hệ (Contact): Cho phép khách hàng để lại thông tin liên hệ để nhận hỗ trợ và phản hồi.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Trang khác: Các trang liên quan như: Hotline, thanh toán, giỏ hàng, tài khoản, hộp thư, thông báo.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Và Cuối cùng là phần tổng kết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Các yêu cầu mà dự án đã đáp ứng </a:t>
            </a:r>
          </a:p>
          <a:p>
            <a:r>
              <a:rPr lang="en-US"/>
              <a:t>Dự án hướng tới thị trường trẻ ngày nay, thúc đẩy mua sắm online đồ ăn vặt. Mục tiêu là cố vấn đạt chỗ đứng ổn định trên thị trường đồ ăn vặt.</a:t>
            </a:r>
          </a:p>
          <a:p>
            <a:r>
              <a:rPr lang="en-US"/>
              <a:t>Dự án đã mở rộng thị trường đồ ăn vặt, mang đến nhiều lựa chọn cho người tiêu dùng. </a:t>
            </a:r>
          </a:p>
          <a:p>
            <a:r>
              <a:rPr lang="en-US"/>
              <a:t>Điểm mạnh là cập nhật sản phẩm mới, thị hiếu khách hàng. </a:t>
            </a:r>
          </a:p>
          <a:p>
            <a:r>
              <a:rPr lang="en-US"/>
              <a:t>Chúng tôi đang cố gắng tạo ra sự đa dạng về sản phẩm, chất lượng được đảm bảo và cũng như giá cả hợp lý.</a:t>
            </a:r>
          </a:p>
          <a:p>
            <a:r>
              <a:rPr lang="en-US"/>
              <a:t>Đây là Thành quả sau thời gian quảng bá trang web và Shopee của Ăn Vặt IMClub.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Ngoài những yêu cầu đã đáp ứng, vẫn có một số lý do dẫn đến một số yêu cầu chưa thể được đáp ứng. Giai đoạn đầu kinh doanh còn hạn chế về sản phẩm/dịch vụ, chưa tiếp cận nhiều phân khúc khách hàng, chưa khai thác đủ thị trường đồ ăn vặt. Sản phẩm có thể tương đồng, chưa có điểm đặc biệt để gây ấn tượng. Nguồn vốn ban đầu còn hạn chế, vấn đề bảo mật chưa đạt mức tối đa.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phát triển dự án Ăn Vặt IMClub đã đề ra một số phương hướng như sau:</a:t>
            </a:r>
          </a:p>
          <a:p>
            <a:r>
              <a:rPr lang="en-US"/>
              <a:t>Tìm nguồn cung cấp uy tín để đảm bảo nguồn hàng đa dạng và ổn định.</a:t>
            </a:r>
          </a:p>
          <a:p>
            <a:r>
              <a:rPr lang="en-US"/>
              <a:t>Lập kế hoạch và ngân sách chi tiết cho các dự án và công việc trong tương lai.</a:t>
            </a:r>
          </a:p>
          <a:p>
            <a:r>
              <a:rPr lang="en-US"/>
              <a:t>Thường xuyên cập nhật tin tức mới lên website và Shopee, bao gồm sản phẩm và đánh giá.</a:t>
            </a:r>
          </a:p>
          <a:p>
            <a:r>
              <a:rPr lang="en-US"/>
              <a:t>Nghiên cứu và bổ sung thêm loại hình sản phẩm, có sản phẩm độc quyền để tạo ấn tượng.</a:t>
            </a:r>
          </a:p>
          <a:p>
            <a:r>
              <a:rPr lang="en-US"/>
              <a:t>Xem xét hợp tác quảng cáo trên trang web sau khi cố gắng định vị thương hiệu trên thị trường.</a:t>
            </a:r>
          </a:p>
          <a:p>
            <a:r>
              <a:rPr lang="en-US"/>
              <a:t>Tiếp tục tối ưu hóa phát triển dựa trên tình hình kinh doanh trong tương lai.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Sản phẩm này mang lại nhiều lợi ích như cung cấp chất dinh dưỡng từ gạo và thỏa mãn nhu cầu ăn vặt trong nhiều tình huống khác nhau.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thuyết trình của nhóm 3 đã hết. cảm ơn thầy và các bạn đã lắng nghe.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Bánh tráng là sản phẩm dẻo dai được làm từ gạo, cung cấp lượng lớn tinh bột, vitamin và protein cho cơ thể con người. </a:t>
            </a:r>
          </a:p>
          <a:p>
            <a:r>
              <a:rPr lang="en-US"/>
              <a:t>Đây là một lựa chọn an toàn và dinh dưỡng. Bánh tráng có thể thưởng thức vào nhiều thời điểm trong ngày, từ việc nghỉ ngơi giữa giờ làm, chơi đùa ở trường, hay thư giãn tại nhà. </a:t>
            </a:r>
          </a:p>
          <a:p>
            <a:r>
              <a:rPr lang="en-US"/>
              <a:t>Bánh tráng là món ăn giúp giải tỏa stress và tạo nên những khoảnh khắc bình dị đáng nhớ và trở thành một phần không thể thiếu trong nét văn hóa đời sống hàng ngày của người dân.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là phần phân tích môi trường và đối thủ cạnh tranh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thời gian dài, lĩnh vực kinh doanh đồ ăn vặt luôn nằm trong môi trường cạnh tranh khốc liệt, với tốc độ loại bỏ các đối thủ không cạnh tranh cao.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1.png"/><Relationship Id="rId18" Type="http://schemas.openxmlformats.org/officeDocument/2006/relationships/image" Target="../media/image65.svg"/><Relationship Id="rId3" Type="http://schemas.openxmlformats.org/officeDocument/2006/relationships/image" Target="../media/image62.png"/><Relationship Id="rId21" Type="http://schemas.openxmlformats.org/officeDocument/2006/relationships/image" Target="../media/image66.png"/><Relationship Id="rId7" Type="http://schemas.openxmlformats.org/officeDocument/2006/relationships/image" Target="../media/image5.png"/><Relationship Id="rId12" Type="http://schemas.openxmlformats.org/officeDocument/2006/relationships/image" Target="../media/image4.sv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34.svg"/><Relationship Id="rId20"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5" Type="http://schemas.openxmlformats.org/officeDocument/2006/relationships/image" Target="../media/image33.png"/><Relationship Id="rId10" Type="http://schemas.openxmlformats.org/officeDocument/2006/relationships/image" Target="../media/image2.svg"/><Relationship Id="rId19" Type="http://schemas.openxmlformats.org/officeDocument/2006/relationships/image" Target="../media/image53.png"/><Relationship Id="rId4" Type="http://schemas.openxmlformats.org/officeDocument/2006/relationships/image" Target="../media/image63.svg"/><Relationship Id="rId9" Type="http://schemas.openxmlformats.org/officeDocument/2006/relationships/image" Target="../media/image1.png"/><Relationship Id="rId14" Type="http://schemas.openxmlformats.org/officeDocument/2006/relationships/image" Target="../media/image32.svg"/><Relationship Id="rId22" Type="http://schemas.openxmlformats.org/officeDocument/2006/relationships/image" Target="../media/image67.sv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13.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14.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68.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5" Type="http://schemas.openxmlformats.org/officeDocument/2006/relationships/image" Target="../media/image69.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4.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38.svg"/><Relationship Id="rId10"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4.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38.svg"/><Relationship Id="rId15" Type="http://schemas.openxmlformats.org/officeDocument/2006/relationships/image" Target="../media/image71.svg"/><Relationship Id="rId10"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2.svg"/><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33.png"/><Relationship Id="rId3" Type="http://schemas.openxmlformats.org/officeDocument/2006/relationships/image" Target="../media/image62.png"/><Relationship Id="rId7" Type="http://schemas.openxmlformats.org/officeDocument/2006/relationships/image" Target="../media/image1.png"/><Relationship Id="rId12" Type="http://schemas.openxmlformats.org/officeDocument/2006/relationships/image" Target="../media/image32.svg"/><Relationship Id="rId2" Type="http://schemas.openxmlformats.org/officeDocument/2006/relationships/notesSlide" Target="../notesSlides/notesSlide17.xml"/><Relationship Id="rId16"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1.png"/><Relationship Id="rId5" Type="http://schemas.openxmlformats.org/officeDocument/2006/relationships/image" Target="../media/image7.png"/><Relationship Id="rId15" Type="http://schemas.openxmlformats.org/officeDocument/2006/relationships/image" Target="../media/image72.png"/><Relationship Id="rId10" Type="http://schemas.openxmlformats.org/officeDocument/2006/relationships/image" Target="../media/image4.svg"/><Relationship Id="rId4" Type="http://schemas.openxmlformats.org/officeDocument/2006/relationships/image" Target="../media/image63.svg"/><Relationship Id="rId9" Type="http://schemas.openxmlformats.org/officeDocument/2006/relationships/image" Target="../media/image3.png"/><Relationship Id="rId14" Type="http://schemas.openxmlformats.org/officeDocument/2006/relationships/image" Target="../media/image34.sv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9.png"/><Relationship Id="rId18" Type="http://schemas.openxmlformats.org/officeDocument/2006/relationships/image" Target="../media/image30.svg"/><Relationship Id="rId26" Type="http://schemas.openxmlformats.org/officeDocument/2006/relationships/image" Target="../media/image36.svg"/><Relationship Id="rId3" Type="http://schemas.openxmlformats.org/officeDocument/2006/relationships/image" Target="../media/image25.png"/><Relationship Id="rId21" Type="http://schemas.openxmlformats.org/officeDocument/2006/relationships/image" Target="../media/image31.png"/><Relationship Id="rId7" Type="http://schemas.openxmlformats.org/officeDocument/2006/relationships/image" Target="../media/image1.png"/><Relationship Id="rId12" Type="http://schemas.openxmlformats.org/officeDocument/2006/relationships/image" Target="../media/image8.svg"/><Relationship Id="rId17" Type="http://schemas.openxmlformats.org/officeDocument/2006/relationships/image" Target="../media/image29.png"/><Relationship Id="rId25"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12.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7.png"/><Relationship Id="rId24" Type="http://schemas.openxmlformats.org/officeDocument/2006/relationships/image" Target="../media/image34.svg"/><Relationship Id="rId5" Type="http://schemas.openxmlformats.org/officeDocument/2006/relationships/image" Target="../media/image27.png"/><Relationship Id="rId15" Type="http://schemas.openxmlformats.org/officeDocument/2006/relationships/image" Target="../media/image11.png"/><Relationship Id="rId23" Type="http://schemas.openxmlformats.org/officeDocument/2006/relationships/image" Target="../media/image33.png"/><Relationship Id="rId10" Type="http://schemas.openxmlformats.org/officeDocument/2006/relationships/image" Target="../media/image4.svg"/><Relationship Id="rId19" Type="http://schemas.openxmlformats.org/officeDocument/2006/relationships/image" Target="../media/image17.png"/><Relationship Id="rId4" Type="http://schemas.openxmlformats.org/officeDocument/2006/relationships/image" Target="../media/image26.svg"/><Relationship Id="rId9" Type="http://schemas.openxmlformats.org/officeDocument/2006/relationships/image" Target="../media/image3.png"/><Relationship Id="rId14" Type="http://schemas.openxmlformats.org/officeDocument/2006/relationships/image" Target="../media/image10.svg"/><Relationship Id="rId22" Type="http://schemas.openxmlformats.org/officeDocument/2006/relationships/image" Target="../media/image32.svg"/></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18.xml"/><Relationship Id="rId16" Type="http://schemas.openxmlformats.org/officeDocument/2006/relationships/image" Target="../media/image32.sv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4.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38.svg"/><Relationship Id="rId10"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20.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74.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23.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75.svg"/></Relationships>
</file>

<file path=ppt/slides/_rels/slide2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2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76.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26.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77.svg"/></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7.png"/><Relationship Id="rId7" Type="http://schemas.openxmlformats.org/officeDocument/2006/relationships/image" Target="../media/image1.png"/><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10.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5.png"/><Relationship Id="rId24" Type="http://schemas.openxmlformats.org/officeDocument/2006/relationships/image" Target="../media/image32.svg"/><Relationship Id="rId5" Type="http://schemas.openxmlformats.org/officeDocument/2006/relationships/image" Target="../media/image27.png"/><Relationship Id="rId15" Type="http://schemas.openxmlformats.org/officeDocument/2006/relationships/image" Target="../media/image9.png"/><Relationship Id="rId23" Type="http://schemas.openxmlformats.org/officeDocument/2006/relationships/image" Target="../media/image31.png"/><Relationship Id="rId28" Type="http://schemas.openxmlformats.org/officeDocument/2006/relationships/image" Target="../media/image36.svg"/><Relationship Id="rId10" Type="http://schemas.openxmlformats.org/officeDocument/2006/relationships/image" Target="../media/image4.svg"/><Relationship Id="rId19" Type="http://schemas.openxmlformats.org/officeDocument/2006/relationships/image" Target="../media/image29.png"/><Relationship Id="rId4" Type="http://schemas.openxmlformats.org/officeDocument/2006/relationships/image" Target="../media/image26.svg"/><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18.svg"/><Relationship Id="rId27"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78.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27.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4.svg"/><Relationship Id="rId3" Type="http://schemas.openxmlformats.org/officeDocument/2006/relationships/image" Target="../media/image63.svg"/><Relationship Id="rId7" Type="http://schemas.openxmlformats.org/officeDocument/2006/relationships/image" Target="../media/image2.svg"/><Relationship Id="rId12" Type="http://schemas.openxmlformats.org/officeDocument/2006/relationships/image" Target="../media/image3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2.svg"/><Relationship Id="rId5" Type="http://schemas.openxmlformats.org/officeDocument/2006/relationships/image" Target="../media/image8.sv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4.svg"/></Relationships>
</file>

<file path=ppt/slides/_rels/slide3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79.gif"/><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28.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3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5" Type="http://schemas.openxmlformats.org/officeDocument/2006/relationships/image" Target="../media/image80.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3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3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1.png"/><Relationship Id="rId5" Type="http://schemas.openxmlformats.org/officeDocument/2006/relationships/image" Target="../media/image37.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34.svg"/></Relationships>
</file>

<file path=ppt/slides/_rels/slide3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81.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33.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_rels/slide3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29.png"/><Relationship Id="rId12" Type="http://schemas.openxmlformats.org/officeDocument/2006/relationships/image" Target="../media/image6.svg"/><Relationship Id="rId17" Type="http://schemas.openxmlformats.org/officeDocument/2006/relationships/image" Target="../media/image31.png"/><Relationship Id="rId2" Type="http://schemas.openxmlformats.org/officeDocument/2006/relationships/notesSlide" Target="../notesSlides/notesSlide34.xml"/><Relationship Id="rId16" Type="http://schemas.openxmlformats.org/officeDocument/2006/relationships/image" Target="../media/image4.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png"/><Relationship Id="rId5" Type="http://schemas.openxmlformats.org/officeDocument/2006/relationships/image" Target="../media/image45.png"/><Relationship Id="rId15" Type="http://schemas.openxmlformats.org/officeDocument/2006/relationships/image" Target="../media/image3.png"/><Relationship Id="rId10" Type="http://schemas.openxmlformats.org/officeDocument/2006/relationships/image" Target="../media/image8.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7.png"/><Relationship Id="rId14"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82.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35.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23" Type="http://schemas.openxmlformats.org/officeDocument/2006/relationships/image" Target="../media/image84.sv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39.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40.svg"/></Relationships>
</file>

<file path=ppt/slides/_rels/slide4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png"/><Relationship Id="rId18" Type="http://schemas.openxmlformats.org/officeDocument/2006/relationships/image" Target="../media/image8.svg"/><Relationship Id="rId3" Type="http://schemas.openxmlformats.org/officeDocument/2006/relationships/image" Target="../media/image25.png"/><Relationship Id="rId21"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2.svg"/><Relationship Id="rId17" Type="http://schemas.openxmlformats.org/officeDocument/2006/relationships/image" Target="../media/image7.png"/><Relationship Id="rId2" Type="http://schemas.openxmlformats.org/officeDocument/2006/relationships/notesSlide" Target="../notesSlides/notesSlide36.xml"/><Relationship Id="rId16" Type="http://schemas.openxmlformats.org/officeDocument/2006/relationships/image" Target="../media/image6.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1.png"/><Relationship Id="rId5" Type="http://schemas.openxmlformats.org/officeDocument/2006/relationships/image" Target="../media/image37.png"/><Relationship Id="rId15" Type="http://schemas.openxmlformats.org/officeDocument/2006/relationships/image" Target="../media/image5.png"/><Relationship Id="rId23" Type="http://schemas.openxmlformats.org/officeDocument/2006/relationships/image" Target="../media/image85.jpeg"/><Relationship Id="rId10" Type="http://schemas.openxmlformats.org/officeDocument/2006/relationships/image" Target="../media/image30.svg"/><Relationship Id="rId19"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34.svg"/></Relationships>
</file>

<file path=ppt/slides/_rels/slide41.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1.png"/><Relationship Id="rId18" Type="http://schemas.openxmlformats.org/officeDocument/2006/relationships/image" Target="../media/image34.svg"/><Relationship Id="rId3" Type="http://schemas.openxmlformats.org/officeDocument/2006/relationships/image" Target="../media/image31.png"/><Relationship Id="rId21" Type="http://schemas.openxmlformats.org/officeDocument/2006/relationships/image" Target="../media/image92.png"/><Relationship Id="rId7" Type="http://schemas.openxmlformats.org/officeDocument/2006/relationships/image" Target="../media/image88.png"/><Relationship Id="rId12" Type="http://schemas.openxmlformats.org/officeDocument/2006/relationships/image" Target="../media/image6.svg"/><Relationship Id="rId17" Type="http://schemas.openxmlformats.org/officeDocument/2006/relationships/image" Target="../media/image33.png"/><Relationship Id="rId2" Type="http://schemas.openxmlformats.org/officeDocument/2006/relationships/notesSlide" Target="../notesSlides/notesSlide37.xml"/><Relationship Id="rId16" Type="http://schemas.openxmlformats.org/officeDocument/2006/relationships/image" Target="../media/image4.svg"/><Relationship Id="rId20" Type="http://schemas.openxmlformats.org/officeDocument/2006/relationships/image" Target="../media/image91.sv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5.png"/><Relationship Id="rId24" Type="http://schemas.openxmlformats.org/officeDocument/2006/relationships/image" Target="../media/image95.svg"/><Relationship Id="rId5" Type="http://schemas.openxmlformats.org/officeDocument/2006/relationships/image" Target="../media/image86.png"/><Relationship Id="rId15" Type="http://schemas.openxmlformats.org/officeDocument/2006/relationships/image" Target="../media/image3.png"/><Relationship Id="rId23" Type="http://schemas.openxmlformats.org/officeDocument/2006/relationships/image" Target="../media/image94.png"/><Relationship Id="rId10" Type="http://schemas.openxmlformats.org/officeDocument/2006/relationships/image" Target="../media/image8.svg"/><Relationship Id="rId19"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7.png"/><Relationship Id="rId14" Type="http://schemas.openxmlformats.org/officeDocument/2006/relationships/image" Target="../media/image2.svg"/><Relationship Id="rId22" Type="http://schemas.openxmlformats.org/officeDocument/2006/relationships/image" Target="../media/image93.svg"/></Relationships>
</file>

<file path=ppt/slides/_rels/slide4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38.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png"/><Relationship Id="rId18" Type="http://schemas.openxmlformats.org/officeDocument/2006/relationships/image" Target="../media/image34.svg"/><Relationship Id="rId3" Type="http://schemas.openxmlformats.org/officeDocument/2006/relationships/image" Target="../media/image96.png"/><Relationship Id="rId21" Type="http://schemas.openxmlformats.org/officeDocument/2006/relationships/image" Target="../media/image100.png"/><Relationship Id="rId7" Type="http://schemas.openxmlformats.org/officeDocument/2006/relationships/image" Target="../media/image7.png"/><Relationship Id="rId12" Type="http://schemas.openxmlformats.org/officeDocument/2006/relationships/image" Target="../media/image2.svg"/><Relationship Id="rId17" Type="http://schemas.openxmlformats.org/officeDocument/2006/relationships/image" Target="../media/image33.png"/><Relationship Id="rId25" Type="http://schemas.openxmlformats.org/officeDocument/2006/relationships/image" Target="../media/image104.svg"/><Relationship Id="rId2" Type="http://schemas.openxmlformats.org/officeDocument/2006/relationships/notesSlide" Target="../notesSlides/notesSlide39.xml"/><Relationship Id="rId16" Type="http://schemas.openxmlformats.org/officeDocument/2006/relationships/image" Target="../media/image32.svg"/><Relationship Id="rId20" Type="http://schemas.openxmlformats.org/officeDocument/2006/relationships/image" Target="../media/image99.svg"/><Relationship Id="rId1" Type="http://schemas.openxmlformats.org/officeDocument/2006/relationships/slideLayout" Target="../slideLayouts/slideLayout7.xml"/><Relationship Id="rId6" Type="http://schemas.openxmlformats.org/officeDocument/2006/relationships/image" Target="../media/image63.svg"/><Relationship Id="rId11" Type="http://schemas.openxmlformats.org/officeDocument/2006/relationships/image" Target="../media/image1.png"/><Relationship Id="rId24" Type="http://schemas.openxmlformats.org/officeDocument/2006/relationships/image" Target="../media/image103.png"/><Relationship Id="rId5" Type="http://schemas.openxmlformats.org/officeDocument/2006/relationships/image" Target="../media/image62.png"/><Relationship Id="rId15" Type="http://schemas.openxmlformats.org/officeDocument/2006/relationships/image" Target="../media/image31.png"/><Relationship Id="rId23" Type="http://schemas.openxmlformats.org/officeDocument/2006/relationships/image" Target="../media/image102.png"/><Relationship Id="rId10" Type="http://schemas.openxmlformats.org/officeDocument/2006/relationships/image" Target="../media/image6.svg"/><Relationship Id="rId19" Type="http://schemas.openxmlformats.org/officeDocument/2006/relationships/image" Target="../media/image98.png"/><Relationship Id="rId4" Type="http://schemas.openxmlformats.org/officeDocument/2006/relationships/image" Target="../media/image97.svg"/><Relationship Id="rId9" Type="http://schemas.openxmlformats.org/officeDocument/2006/relationships/image" Target="../media/image5.png"/><Relationship Id="rId14" Type="http://schemas.openxmlformats.org/officeDocument/2006/relationships/image" Target="../media/image4.svg"/><Relationship Id="rId22" Type="http://schemas.openxmlformats.org/officeDocument/2006/relationships/image" Target="../media/image101.svg"/></Relationships>
</file>

<file path=ppt/slides/_rels/slide44.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1.png"/><Relationship Id="rId18" Type="http://schemas.openxmlformats.org/officeDocument/2006/relationships/image" Target="../media/image34.svg"/><Relationship Id="rId3" Type="http://schemas.openxmlformats.org/officeDocument/2006/relationships/image" Target="../media/image31.png"/><Relationship Id="rId21" Type="http://schemas.openxmlformats.org/officeDocument/2006/relationships/image" Target="../media/image92.png"/><Relationship Id="rId7" Type="http://schemas.openxmlformats.org/officeDocument/2006/relationships/image" Target="../media/image88.png"/><Relationship Id="rId12" Type="http://schemas.openxmlformats.org/officeDocument/2006/relationships/image" Target="../media/image6.svg"/><Relationship Id="rId17" Type="http://schemas.openxmlformats.org/officeDocument/2006/relationships/image" Target="../media/image33.png"/><Relationship Id="rId2" Type="http://schemas.openxmlformats.org/officeDocument/2006/relationships/notesSlide" Target="../notesSlides/notesSlide40.xml"/><Relationship Id="rId16" Type="http://schemas.openxmlformats.org/officeDocument/2006/relationships/image" Target="../media/image4.svg"/><Relationship Id="rId20" Type="http://schemas.openxmlformats.org/officeDocument/2006/relationships/image" Target="../media/image91.sv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5.png"/><Relationship Id="rId24" Type="http://schemas.openxmlformats.org/officeDocument/2006/relationships/image" Target="../media/image95.svg"/><Relationship Id="rId5" Type="http://schemas.openxmlformats.org/officeDocument/2006/relationships/image" Target="../media/image86.png"/><Relationship Id="rId15" Type="http://schemas.openxmlformats.org/officeDocument/2006/relationships/image" Target="../media/image3.png"/><Relationship Id="rId23" Type="http://schemas.openxmlformats.org/officeDocument/2006/relationships/image" Target="../media/image94.png"/><Relationship Id="rId10" Type="http://schemas.openxmlformats.org/officeDocument/2006/relationships/image" Target="../media/image8.svg"/><Relationship Id="rId19"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7.png"/><Relationship Id="rId14" Type="http://schemas.openxmlformats.org/officeDocument/2006/relationships/image" Target="../media/image2.svg"/><Relationship Id="rId22" Type="http://schemas.openxmlformats.org/officeDocument/2006/relationships/image" Target="../media/image93.svg"/></Relationships>
</file>

<file path=ppt/slides/_rels/slide4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1.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4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2.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4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png"/><Relationship Id="rId18" Type="http://schemas.openxmlformats.org/officeDocument/2006/relationships/image" Target="../media/image34.svg"/><Relationship Id="rId3" Type="http://schemas.openxmlformats.org/officeDocument/2006/relationships/image" Target="../media/image86.png"/><Relationship Id="rId21" Type="http://schemas.openxmlformats.org/officeDocument/2006/relationships/image" Target="../media/image92.png"/><Relationship Id="rId7" Type="http://schemas.openxmlformats.org/officeDocument/2006/relationships/image" Target="../media/image7.png"/><Relationship Id="rId12" Type="http://schemas.openxmlformats.org/officeDocument/2006/relationships/image" Target="../media/image2.svg"/><Relationship Id="rId17" Type="http://schemas.openxmlformats.org/officeDocument/2006/relationships/image" Target="../media/image33.png"/><Relationship Id="rId2" Type="http://schemas.openxmlformats.org/officeDocument/2006/relationships/notesSlide" Target="../notesSlides/notesSlide43.xml"/><Relationship Id="rId16" Type="http://schemas.openxmlformats.org/officeDocument/2006/relationships/image" Target="../media/image32.svg"/><Relationship Id="rId20" Type="http://schemas.openxmlformats.org/officeDocument/2006/relationships/image" Target="../media/image91.svg"/><Relationship Id="rId1" Type="http://schemas.openxmlformats.org/officeDocument/2006/relationships/slideLayout" Target="../slideLayouts/slideLayout7.xml"/><Relationship Id="rId6" Type="http://schemas.openxmlformats.org/officeDocument/2006/relationships/image" Target="../media/image89.svg"/><Relationship Id="rId11" Type="http://schemas.openxmlformats.org/officeDocument/2006/relationships/image" Target="../media/image1.png"/><Relationship Id="rId24" Type="http://schemas.openxmlformats.org/officeDocument/2006/relationships/image" Target="../media/image95.svg"/><Relationship Id="rId5" Type="http://schemas.openxmlformats.org/officeDocument/2006/relationships/image" Target="../media/image88.png"/><Relationship Id="rId15" Type="http://schemas.openxmlformats.org/officeDocument/2006/relationships/image" Target="../media/image31.png"/><Relationship Id="rId23" Type="http://schemas.openxmlformats.org/officeDocument/2006/relationships/image" Target="../media/image94.png"/><Relationship Id="rId10" Type="http://schemas.openxmlformats.org/officeDocument/2006/relationships/image" Target="../media/image6.svg"/><Relationship Id="rId19" Type="http://schemas.openxmlformats.org/officeDocument/2006/relationships/image" Target="../media/image90.png"/><Relationship Id="rId4" Type="http://schemas.openxmlformats.org/officeDocument/2006/relationships/image" Target="../media/image87.svg"/><Relationship Id="rId9" Type="http://schemas.openxmlformats.org/officeDocument/2006/relationships/image" Target="../media/image5.png"/><Relationship Id="rId14" Type="http://schemas.openxmlformats.org/officeDocument/2006/relationships/image" Target="../media/image4.svg"/><Relationship Id="rId22" Type="http://schemas.openxmlformats.org/officeDocument/2006/relationships/image" Target="../media/image93.svg"/></Relationships>
</file>

<file path=ppt/slides/_rels/slide4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4.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4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5.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38.svg"/><Relationship Id="rId9" Type="http://schemas.openxmlformats.org/officeDocument/2006/relationships/image" Target="../media/image33.png"/></Relationships>
</file>

<file path=ppt/slides/_rels/slide5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6.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7.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48.xml"/><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25.png"/><Relationship Id="rId21" Type="http://schemas.openxmlformats.org/officeDocument/2006/relationships/image" Target="../media/image105.png"/><Relationship Id="rId7" Type="http://schemas.openxmlformats.org/officeDocument/2006/relationships/image" Target="../media/image35.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49.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1.png"/><Relationship Id="rId5" Type="http://schemas.openxmlformats.org/officeDocument/2006/relationships/image" Target="../media/image37.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106.svg"/></Relationships>
</file>

<file path=ppt/slides/_rels/slide5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29.png"/><Relationship Id="rId12" Type="http://schemas.openxmlformats.org/officeDocument/2006/relationships/image" Target="../media/image6.svg"/><Relationship Id="rId17" Type="http://schemas.openxmlformats.org/officeDocument/2006/relationships/image" Target="../media/image31.png"/><Relationship Id="rId2" Type="http://schemas.openxmlformats.org/officeDocument/2006/relationships/notesSlide" Target="../notesSlides/notesSlide50.xml"/><Relationship Id="rId16" Type="http://schemas.openxmlformats.org/officeDocument/2006/relationships/image" Target="../media/image4.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png"/><Relationship Id="rId5" Type="http://schemas.openxmlformats.org/officeDocument/2006/relationships/image" Target="../media/image45.png"/><Relationship Id="rId15" Type="http://schemas.openxmlformats.org/officeDocument/2006/relationships/image" Target="../media/image3.png"/><Relationship Id="rId10" Type="http://schemas.openxmlformats.org/officeDocument/2006/relationships/image" Target="../media/image8.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7.png"/><Relationship Id="rId14" Type="http://schemas.openxmlformats.org/officeDocument/2006/relationships/image" Target="../media/image2.svg"/></Relationships>
</file>

<file path=ppt/slides/_rels/slide5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07.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1.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08.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2.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09.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3.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5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8.svg"/><Relationship Id="rId18" Type="http://schemas.openxmlformats.org/officeDocument/2006/relationships/image" Target="../media/image35.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7.png"/><Relationship Id="rId17" Type="http://schemas.openxmlformats.org/officeDocument/2006/relationships/image" Target="../media/image34.svg"/><Relationship Id="rId2" Type="http://schemas.openxmlformats.org/officeDocument/2006/relationships/image" Target="../media/image25.png"/><Relationship Id="rId16" Type="http://schemas.openxmlformats.org/officeDocument/2006/relationships/image" Target="../media/image33.png"/><Relationship Id="rId20"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svg"/><Relationship Id="rId5" Type="http://schemas.openxmlformats.org/officeDocument/2006/relationships/image" Target="../media/image38.svg"/><Relationship Id="rId15" Type="http://schemas.openxmlformats.org/officeDocument/2006/relationships/image" Target="../media/image32.svg"/><Relationship Id="rId10" Type="http://schemas.openxmlformats.org/officeDocument/2006/relationships/image" Target="../media/image3.png"/><Relationship Id="rId19" Type="http://schemas.openxmlformats.org/officeDocument/2006/relationships/image" Target="../media/image36.svg"/><Relationship Id="rId4" Type="http://schemas.openxmlformats.org/officeDocument/2006/relationships/image" Target="../media/image37.png"/><Relationship Id="rId9" Type="http://schemas.openxmlformats.org/officeDocument/2006/relationships/image" Target="../media/image2.svg"/><Relationship Id="rId14" Type="http://schemas.openxmlformats.org/officeDocument/2006/relationships/image" Target="../media/image31.png"/></Relationships>
</file>

<file path=ppt/slides/_rels/slide5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11.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4.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7.png"/><Relationship Id="rId23" Type="http://schemas.openxmlformats.org/officeDocument/2006/relationships/image" Target="../media/image43.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42.png"/></Relationships>
</file>

<file path=ppt/slides/_rels/slide6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12.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5.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6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25.png"/><Relationship Id="rId21" Type="http://schemas.openxmlformats.org/officeDocument/2006/relationships/image" Target="../media/image113.png"/><Relationship Id="rId7" Type="http://schemas.openxmlformats.org/officeDocument/2006/relationships/image" Target="../media/image35.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56.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1.png"/><Relationship Id="rId5" Type="http://schemas.openxmlformats.org/officeDocument/2006/relationships/image" Target="../media/image37.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114.svg"/></Relationships>
</file>

<file path=ppt/slides/_rels/slide6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21" Type="http://schemas.openxmlformats.org/officeDocument/2006/relationships/image" Target="../media/image11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7.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6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8.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6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7.png"/><Relationship Id="rId1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svg"/><Relationship Id="rId17" Type="http://schemas.openxmlformats.org/officeDocument/2006/relationships/image" Target="../media/image33.png"/><Relationship Id="rId2" Type="http://schemas.openxmlformats.org/officeDocument/2006/relationships/notesSlide" Target="../notesSlides/notesSlide59.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31.png"/><Relationship Id="rId10" Type="http://schemas.openxmlformats.org/officeDocument/2006/relationships/image" Target="../media/image2.svg"/><Relationship Id="rId19"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1.png"/><Relationship Id="rId14" Type="http://schemas.openxmlformats.org/officeDocument/2006/relationships/image" Target="../media/image8.svg"/></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17.svg"/><Relationship Id="rId26" Type="http://schemas.openxmlformats.org/officeDocument/2006/relationships/image" Target="../media/image123.svg"/><Relationship Id="rId3" Type="http://schemas.openxmlformats.org/officeDocument/2006/relationships/image" Target="../media/image1.png"/><Relationship Id="rId21" Type="http://schemas.openxmlformats.org/officeDocument/2006/relationships/image" Target="../media/image118.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6.png"/><Relationship Id="rId25" Type="http://schemas.openxmlformats.org/officeDocument/2006/relationships/image" Target="../media/image122.png"/><Relationship Id="rId2" Type="http://schemas.openxmlformats.org/officeDocument/2006/relationships/notesSlide" Target="../notesSlides/notesSlide60.xml"/><Relationship Id="rId16" Type="http://schemas.openxmlformats.org/officeDocument/2006/relationships/image" Target="../media/image34.svg"/><Relationship Id="rId20"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121.svg"/><Relationship Id="rId5" Type="http://schemas.openxmlformats.org/officeDocument/2006/relationships/image" Target="../media/image3.png"/><Relationship Id="rId15" Type="http://schemas.openxmlformats.org/officeDocument/2006/relationships/image" Target="../media/image33.png"/><Relationship Id="rId23" Type="http://schemas.openxmlformats.org/officeDocument/2006/relationships/image" Target="../media/image120.png"/><Relationship Id="rId10" Type="http://schemas.openxmlformats.org/officeDocument/2006/relationships/image" Target="../media/image8.svg"/><Relationship Id="rId19"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119.svg"/></Relationships>
</file>

<file path=ppt/slides/_rels/slide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6.svg"/><Relationship Id="rId26" Type="http://schemas.openxmlformats.org/officeDocument/2006/relationships/image" Target="../media/image52.svg"/><Relationship Id="rId3" Type="http://schemas.openxmlformats.org/officeDocument/2006/relationships/image" Target="../media/image35.pn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3.png"/><Relationship Id="rId12" Type="http://schemas.openxmlformats.org/officeDocument/2006/relationships/image" Target="../media/image50.svg"/><Relationship Id="rId17" Type="http://schemas.openxmlformats.org/officeDocument/2006/relationships/image" Target="../media/image5.png"/><Relationship Id="rId25" Type="http://schemas.openxmlformats.org/officeDocument/2006/relationships/image" Target="../media/image51.png"/><Relationship Id="rId33" Type="http://schemas.openxmlformats.org/officeDocument/2006/relationships/image" Target="../media/image59.jpeg"/><Relationship Id="rId2" Type="http://schemas.openxmlformats.org/officeDocument/2006/relationships/notesSlide" Target="../notesSlides/notesSlide7.xml"/><Relationship Id="rId16" Type="http://schemas.openxmlformats.org/officeDocument/2006/relationships/image" Target="../media/image8.svg"/><Relationship Id="rId20" Type="http://schemas.openxmlformats.org/officeDocument/2006/relationships/image" Target="../media/image2.svg"/><Relationship Id="rId29"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49.png"/><Relationship Id="rId24" Type="http://schemas.openxmlformats.org/officeDocument/2006/relationships/image" Target="../media/image34.svg"/><Relationship Id="rId32" Type="http://schemas.openxmlformats.org/officeDocument/2006/relationships/image" Target="../media/image58.svg"/><Relationship Id="rId5" Type="http://schemas.openxmlformats.org/officeDocument/2006/relationships/image" Target="../media/image45.png"/><Relationship Id="rId15" Type="http://schemas.openxmlformats.org/officeDocument/2006/relationships/image" Target="../media/image7.png"/><Relationship Id="rId23" Type="http://schemas.openxmlformats.org/officeDocument/2006/relationships/image" Target="../media/image33.png"/><Relationship Id="rId28" Type="http://schemas.openxmlformats.org/officeDocument/2006/relationships/image" Target="../media/image54.svg"/><Relationship Id="rId10" Type="http://schemas.openxmlformats.org/officeDocument/2006/relationships/image" Target="../media/image48.svg"/><Relationship Id="rId19" Type="http://schemas.openxmlformats.org/officeDocument/2006/relationships/image" Target="../media/image1.png"/><Relationship Id="rId31" Type="http://schemas.openxmlformats.org/officeDocument/2006/relationships/image" Target="../media/image57.png"/><Relationship Id="rId4" Type="http://schemas.openxmlformats.org/officeDocument/2006/relationships/image" Target="../media/image36.svg"/><Relationship Id="rId9" Type="http://schemas.openxmlformats.org/officeDocument/2006/relationships/image" Target="../media/image47.png"/><Relationship Id="rId14" Type="http://schemas.openxmlformats.org/officeDocument/2006/relationships/image" Target="../media/image30.svg"/><Relationship Id="rId22" Type="http://schemas.openxmlformats.org/officeDocument/2006/relationships/image" Target="../media/image32.svg"/><Relationship Id="rId27" Type="http://schemas.openxmlformats.org/officeDocument/2006/relationships/image" Target="../media/image53.png"/><Relationship Id="rId30" Type="http://schemas.openxmlformats.org/officeDocument/2006/relationships/image" Target="../media/image56.svg"/><Relationship Id="rId8"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21" Type="http://schemas.openxmlformats.org/officeDocument/2006/relationships/image" Target="../media/image60.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 Id="rId22" Type="http://schemas.openxmlformats.org/officeDocument/2006/relationships/image" Target="../media/image61.sv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png"/><Relationship Id="rId1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svg"/><Relationship Id="rId17"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8.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7.png"/><Relationship Id="rId10" Type="http://schemas.openxmlformats.org/officeDocument/2006/relationships/image" Target="../media/image30.svg"/><Relationship Id="rId19" Type="http://schemas.openxmlformats.org/officeDocument/2006/relationships/image" Target="../media/image33.png"/><Relationship Id="rId4" Type="http://schemas.openxmlformats.org/officeDocument/2006/relationships/image" Target="../media/image36.svg"/><Relationship Id="rId9" Type="http://schemas.openxmlformats.org/officeDocument/2006/relationships/image" Target="../media/image29.png"/><Relationship Id="rId1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686076">
            <a:off x="16415596" y="426126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rot="-691210">
            <a:off x="1119593" y="5378575"/>
            <a:ext cx="1077738" cy="1018952"/>
          </a:xfrm>
          <a:custGeom>
            <a:avLst/>
            <a:gdLst/>
            <a:ahLst/>
            <a:cxnLst/>
            <a:rect l="l" t="t" r="r" b="b"/>
            <a:pathLst>
              <a:path w="1077738" h="1018952">
                <a:moveTo>
                  <a:pt x="0" y="0"/>
                </a:moveTo>
                <a:lnTo>
                  <a:pt x="1077738" y="0"/>
                </a:lnTo>
                <a:lnTo>
                  <a:pt x="1077738" y="1018952"/>
                </a:lnTo>
                <a:lnTo>
                  <a:pt x="0" y="10189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156546">
            <a:off x="11987788" y="1260505"/>
            <a:ext cx="1013721" cy="798075"/>
          </a:xfrm>
          <a:custGeom>
            <a:avLst/>
            <a:gdLst/>
            <a:ahLst/>
            <a:cxnLst/>
            <a:rect l="l" t="t" r="r" b="b"/>
            <a:pathLst>
              <a:path w="1013721" h="798075">
                <a:moveTo>
                  <a:pt x="0" y="0"/>
                </a:moveTo>
                <a:lnTo>
                  <a:pt x="1013721" y="0"/>
                </a:lnTo>
                <a:lnTo>
                  <a:pt x="1013721" y="798075"/>
                </a:lnTo>
                <a:lnTo>
                  <a:pt x="0" y="7980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908255" flipH="1">
            <a:off x="6182387" y="8029066"/>
            <a:ext cx="886105" cy="904189"/>
          </a:xfrm>
          <a:custGeom>
            <a:avLst/>
            <a:gdLst/>
            <a:ahLst/>
            <a:cxnLst/>
            <a:rect l="l" t="t" r="r" b="b"/>
            <a:pathLst>
              <a:path w="886105" h="904189">
                <a:moveTo>
                  <a:pt x="886105" y="0"/>
                </a:moveTo>
                <a:lnTo>
                  <a:pt x="0" y="0"/>
                </a:lnTo>
                <a:lnTo>
                  <a:pt x="0" y="904189"/>
                </a:lnTo>
                <a:lnTo>
                  <a:pt x="886105" y="904189"/>
                </a:lnTo>
                <a:lnTo>
                  <a:pt x="88610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6079701" y="1304307"/>
            <a:ext cx="1004028" cy="998551"/>
          </a:xfrm>
          <a:custGeom>
            <a:avLst/>
            <a:gdLst/>
            <a:ahLst/>
            <a:cxnLst/>
            <a:rect l="l" t="t" r="r" b="b"/>
            <a:pathLst>
              <a:path w="1004028" h="998551">
                <a:moveTo>
                  <a:pt x="0" y="0"/>
                </a:moveTo>
                <a:lnTo>
                  <a:pt x="1004028" y="0"/>
                </a:lnTo>
                <a:lnTo>
                  <a:pt x="1004028" y="998551"/>
                </a:lnTo>
                <a:lnTo>
                  <a:pt x="0" y="9985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12096418" y="7929055"/>
            <a:ext cx="796461" cy="1213444"/>
          </a:xfrm>
          <a:custGeom>
            <a:avLst/>
            <a:gdLst/>
            <a:ahLst/>
            <a:cxnLst/>
            <a:rect l="l" t="t" r="r" b="b"/>
            <a:pathLst>
              <a:path w="796461" h="1213444">
                <a:moveTo>
                  <a:pt x="0" y="0"/>
                </a:moveTo>
                <a:lnTo>
                  <a:pt x="796460" y="0"/>
                </a:lnTo>
                <a:lnTo>
                  <a:pt x="796460" y="1213444"/>
                </a:lnTo>
                <a:lnTo>
                  <a:pt x="0" y="12134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rot="4293633">
            <a:off x="15109935" y="-2556846"/>
            <a:ext cx="5941456" cy="5876640"/>
          </a:xfrm>
          <a:custGeom>
            <a:avLst/>
            <a:gdLst/>
            <a:ahLst/>
            <a:cxnLst/>
            <a:rect l="l" t="t" r="r" b="b"/>
            <a:pathLst>
              <a:path w="5941456" h="5876640">
                <a:moveTo>
                  <a:pt x="0" y="0"/>
                </a:moveTo>
                <a:lnTo>
                  <a:pt x="5941456" y="0"/>
                </a:lnTo>
                <a:lnTo>
                  <a:pt x="5941456" y="5876641"/>
                </a:lnTo>
                <a:lnTo>
                  <a:pt x="0" y="58766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9" name="Freeform 9"/>
          <p:cNvSpPr/>
          <p:nvPr/>
        </p:nvSpPr>
        <p:spPr>
          <a:xfrm rot="5245628">
            <a:off x="-684351" y="7097878"/>
            <a:ext cx="4660931" cy="5106598"/>
          </a:xfrm>
          <a:custGeom>
            <a:avLst/>
            <a:gdLst/>
            <a:ahLst/>
            <a:cxnLst/>
            <a:rect l="l" t="t" r="r" b="b"/>
            <a:pathLst>
              <a:path w="4660931" h="5106598">
                <a:moveTo>
                  <a:pt x="0" y="0"/>
                </a:moveTo>
                <a:lnTo>
                  <a:pt x="4660931" y="0"/>
                </a:lnTo>
                <a:lnTo>
                  <a:pt x="4660931" y="5106598"/>
                </a:lnTo>
                <a:lnTo>
                  <a:pt x="0" y="51065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1" name="Freeform 11"/>
          <p:cNvSpPr/>
          <p:nvPr/>
        </p:nvSpPr>
        <p:spPr>
          <a:xfrm flipH="1">
            <a:off x="15827148" y="7651979"/>
            <a:ext cx="1666564" cy="1999198"/>
          </a:xfrm>
          <a:custGeom>
            <a:avLst/>
            <a:gdLst/>
            <a:ahLst/>
            <a:cxnLst/>
            <a:rect l="l" t="t" r="r" b="b"/>
            <a:pathLst>
              <a:path w="1666564" h="1999198">
                <a:moveTo>
                  <a:pt x="1666564" y="0"/>
                </a:moveTo>
                <a:lnTo>
                  <a:pt x="0" y="0"/>
                </a:lnTo>
                <a:lnTo>
                  <a:pt x="0" y="1999198"/>
                </a:lnTo>
                <a:lnTo>
                  <a:pt x="1666564" y="1999198"/>
                </a:lnTo>
                <a:lnTo>
                  <a:pt x="1666564"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2" name="Freeform 12"/>
          <p:cNvSpPr/>
          <p:nvPr/>
        </p:nvSpPr>
        <p:spPr>
          <a:xfrm rot="-2700000">
            <a:off x="-76954" y="8628654"/>
            <a:ext cx="3470832" cy="1710174"/>
          </a:xfrm>
          <a:custGeom>
            <a:avLst/>
            <a:gdLst/>
            <a:ahLst/>
            <a:cxnLst/>
            <a:rect l="l" t="t" r="r" b="b"/>
            <a:pathLst>
              <a:path w="3470832" h="1710174">
                <a:moveTo>
                  <a:pt x="0" y="0"/>
                </a:moveTo>
                <a:lnTo>
                  <a:pt x="3470832" y="0"/>
                </a:lnTo>
                <a:lnTo>
                  <a:pt x="3470832" y="1710174"/>
                </a:lnTo>
                <a:lnTo>
                  <a:pt x="0" y="1710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3" name="Freeform 13"/>
          <p:cNvSpPr/>
          <p:nvPr/>
        </p:nvSpPr>
        <p:spPr>
          <a:xfrm rot="-2066863">
            <a:off x="15540162" y="268487"/>
            <a:ext cx="3438276" cy="1694132"/>
          </a:xfrm>
          <a:custGeom>
            <a:avLst/>
            <a:gdLst/>
            <a:ahLst/>
            <a:cxnLst/>
            <a:rect l="l" t="t" r="r" b="b"/>
            <a:pathLst>
              <a:path w="3438276" h="1694132">
                <a:moveTo>
                  <a:pt x="0" y="0"/>
                </a:moveTo>
                <a:lnTo>
                  <a:pt x="3438276" y="0"/>
                </a:lnTo>
                <a:lnTo>
                  <a:pt x="3438276" y="1694132"/>
                </a:lnTo>
                <a:lnTo>
                  <a:pt x="0" y="169413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Freeform 14"/>
          <p:cNvSpPr/>
          <p:nvPr/>
        </p:nvSpPr>
        <p:spPr>
          <a:xfrm>
            <a:off x="9144000" y="8044856"/>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15" name="Freeform 15"/>
          <p:cNvSpPr/>
          <p:nvPr/>
        </p:nvSpPr>
        <p:spPr>
          <a:xfrm>
            <a:off x="539438" y="3200170"/>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16" name="Freeform 16"/>
          <p:cNvSpPr/>
          <p:nvPr/>
        </p:nvSpPr>
        <p:spPr>
          <a:xfrm>
            <a:off x="17341479" y="6629201"/>
            <a:ext cx="304464" cy="814091"/>
          </a:xfrm>
          <a:custGeom>
            <a:avLst/>
            <a:gdLst/>
            <a:ahLst/>
            <a:cxnLst/>
            <a:rect l="l" t="t" r="r" b="b"/>
            <a:pathLst>
              <a:path w="304464" h="814091">
                <a:moveTo>
                  <a:pt x="0" y="0"/>
                </a:moveTo>
                <a:lnTo>
                  <a:pt x="304465" y="0"/>
                </a:lnTo>
                <a:lnTo>
                  <a:pt x="304465" y="814091"/>
                </a:lnTo>
                <a:lnTo>
                  <a:pt x="0" y="814091"/>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17" name="Freeform 17"/>
          <p:cNvSpPr/>
          <p:nvPr/>
        </p:nvSpPr>
        <p:spPr>
          <a:xfrm rot="-5411357">
            <a:off x="9144000" y="1196860"/>
            <a:ext cx="304464" cy="1213444"/>
          </a:xfrm>
          <a:custGeom>
            <a:avLst/>
            <a:gdLst/>
            <a:ahLst/>
            <a:cxnLst/>
            <a:rect l="l" t="t" r="r" b="b"/>
            <a:pathLst>
              <a:path w="304464" h="1213444">
                <a:moveTo>
                  <a:pt x="0" y="0"/>
                </a:moveTo>
                <a:lnTo>
                  <a:pt x="304464" y="0"/>
                </a:lnTo>
                <a:lnTo>
                  <a:pt x="304464" y="1213444"/>
                </a:lnTo>
                <a:lnTo>
                  <a:pt x="0" y="121344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18" name="TextBox 18"/>
          <p:cNvSpPr txBox="1"/>
          <p:nvPr/>
        </p:nvSpPr>
        <p:spPr>
          <a:xfrm>
            <a:off x="4117706" y="6125121"/>
            <a:ext cx="10052588" cy="1638423"/>
          </a:xfrm>
          <a:prstGeom prst="rect">
            <a:avLst/>
          </a:prstGeom>
        </p:spPr>
        <p:txBody>
          <a:bodyPr lIns="0" tIns="0" rIns="0" bIns="0" rtlCol="0" anchor="t">
            <a:spAutoFit/>
          </a:bodyPr>
          <a:lstStyle/>
          <a:p>
            <a:pPr algn="ctr">
              <a:lnSpc>
                <a:spcPts val="9099"/>
              </a:lnSpc>
              <a:spcBef>
                <a:spcPct val="0"/>
              </a:spcBef>
            </a:pPr>
            <a:r>
              <a:rPr lang="en-US" sz="6499" spc="259">
                <a:solidFill>
                  <a:srgbClr val="E94850"/>
                </a:solidFill>
                <a:latin typeface="Calistoga"/>
              </a:rPr>
              <a:t>THỰC HIỆN BỞI: IMCLUB</a:t>
            </a:r>
          </a:p>
        </p:txBody>
      </p:sp>
      <p:sp>
        <p:nvSpPr>
          <p:cNvPr id="20" name="Freeform 18">
            <a:extLst>
              <a:ext uri="{FF2B5EF4-FFF2-40B4-BE49-F238E27FC236}">
                <a16:creationId xmlns:a16="http://schemas.microsoft.com/office/drawing/2014/main" id="{BD682F30-8278-ABE0-BEF4-5C33629AA19A}"/>
              </a:ext>
            </a:extLst>
          </p:cNvPr>
          <p:cNvSpPr/>
          <p:nvPr/>
        </p:nvSpPr>
        <p:spPr>
          <a:xfrm>
            <a:off x="-173301" y="2098979"/>
            <a:ext cx="18689901" cy="3341930"/>
          </a:xfrm>
          <a:custGeom>
            <a:avLst/>
            <a:gdLst/>
            <a:ahLst/>
            <a:cxnLst/>
            <a:rect l="l" t="t" r="r" b="b"/>
            <a:pathLst>
              <a:path w="17351435" h="5169282">
                <a:moveTo>
                  <a:pt x="0" y="0"/>
                </a:moveTo>
                <a:lnTo>
                  <a:pt x="17351435" y="0"/>
                </a:lnTo>
                <a:lnTo>
                  <a:pt x="17351435" y="5169281"/>
                </a:lnTo>
                <a:lnTo>
                  <a:pt x="0" y="516928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19" name="TextBox 19"/>
          <p:cNvSpPr txBox="1"/>
          <p:nvPr/>
        </p:nvSpPr>
        <p:spPr>
          <a:xfrm>
            <a:off x="0" y="2824702"/>
            <a:ext cx="18288000" cy="2334895"/>
          </a:xfrm>
          <a:prstGeom prst="rect">
            <a:avLst/>
          </a:prstGeom>
        </p:spPr>
        <p:txBody>
          <a:bodyPr wrap="square" lIns="0" tIns="0" rIns="0" bIns="0" rtlCol="0" anchor="t">
            <a:spAutoFit/>
          </a:bodyPr>
          <a:lstStyle/>
          <a:p>
            <a:pPr algn="ctr">
              <a:lnSpc>
                <a:spcPts val="9379"/>
              </a:lnSpc>
            </a:pPr>
            <a:r>
              <a:rPr lang="en-US" sz="6699">
                <a:solidFill>
                  <a:srgbClr val="E94850"/>
                </a:solidFill>
                <a:latin typeface="Calistoga"/>
              </a:rPr>
              <a:t>ĐỀ TÀI: KẾ HOẠCH KINH DOANH SẢN PHẨM BÁNH TRÁNG</a:t>
            </a:r>
          </a:p>
        </p:txBody>
      </p:sp>
      <p:sp>
        <p:nvSpPr>
          <p:cNvPr id="10" name="Freeform 10"/>
          <p:cNvSpPr/>
          <p:nvPr/>
        </p:nvSpPr>
        <p:spPr>
          <a:xfrm>
            <a:off x="951836" y="658637"/>
            <a:ext cx="1908890" cy="2289890"/>
          </a:xfrm>
          <a:custGeom>
            <a:avLst/>
            <a:gdLst/>
            <a:ahLst/>
            <a:cxnLst/>
            <a:rect l="l" t="t" r="r" b="b"/>
            <a:pathLst>
              <a:path w="1908890" h="2289890">
                <a:moveTo>
                  <a:pt x="0" y="0"/>
                </a:moveTo>
                <a:lnTo>
                  <a:pt x="1908890" y="0"/>
                </a:lnTo>
                <a:lnTo>
                  <a:pt x="1908890" y="2289890"/>
                </a:lnTo>
                <a:lnTo>
                  <a:pt x="0" y="22898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2125261" y="2186177"/>
            <a:ext cx="6646425" cy="6996007"/>
            <a:chOff x="0" y="0"/>
            <a:chExt cx="1007024" cy="1059990"/>
          </a:xfrm>
        </p:grpSpPr>
        <p:sp>
          <p:nvSpPr>
            <p:cNvPr id="3" name="Freeform 3"/>
            <p:cNvSpPr/>
            <p:nvPr/>
          </p:nvSpPr>
          <p:spPr>
            <a:xfrm>
              <a:off x="0" y="0"/>
              <a:ext cx="1007024" cy="1059990"/>
            </a:xfrm>
            <a:custGeom>
              <a:avLst/>
              <a:gdLst/>
              <a:ahLst/>
              <a:cxnLst/>
              <a:rect l="l" t="t" r="r" b="b"/>
              <a:pathLst>
                <a:path w="1007024" h="1059990">
                  <a:moveTo>
                    <a:pt x="59406" y="0"/>
                  </a:moveTo>
                  <a:lnTo>
                    <a:pt x="947617" y="0"/>
                  </a:lnTo>
                  <a:cubicBezTo>
                    <a:pt x="980426" y="0"/>
                    <a:pt x="1007024" y="26597"/>
                    <a:pt x="1007024" y="59406"/>
                  </a:cubicBezTo>
                  <a:lnTo>
                    <a:pt x="1007024" y="1000584"/>
                  </a:lnTo>
                  <a:cubicBezTo>
                    <a:pt x="1007024" y="1016339"/>
                    <a:pt x="1000765" y="1031450"/>
                    <a:pt x="989624" y="1042590"/>
                  </a:cubicBezTo>
                  <a:cubicBezTo>
                    <a:pt x="978483" y="1053731"/>
                    <a:pt x="963373" y="1059990"/>
                    <a:pt x="947617" y="1059990"/>
                  </a:cubicBezTo>
                  <a:lnTo>
                    <a:pt x="59406" y="1059990"/>
                  </a:lnTo>
                  <a:cubicBezTo>
                    <a:pt x="43651" y="1059990"/>
                    <a:pt x="28540" y="1053731"/>
                    <a:pt x="17400" y="1042590"/>
                  </a:cubicBezTo>
                  <a:cubicBezTo>
                    <a:pt x="6259" y="1031450"/>
                    <a:pt x="0" y="1016339"/>
                    <a:pt x="0" y="1000584"/>
                  </a:cubicBezTo>
                  <a:lnTo>
                    <a:pt x="0" y="59406"/>
                  </a:lnTo>
                  <a:cubicBezTo>
                    <a:pt x="0" y="43651"/>
                    <a:pt x="6259" y="28540"/>
                    <a:pt x="17400" y="17400"/>
                  </a:cubicBezTo>
                  <a:cubicBezTo>
                    <a:pt x="28540" y="6259"/>
                    <a:pt x="43651" y="0"/>
                    <a:pt x="59406"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4367112" y="112026"/>
            <a:ext cx="2162722" cy="2162722"/>
          </a:xfrm>
          <a:custGeom>
            <a:avLst/>
            <a:gdLst/>
            <a:ahLst/>
            <a:cxnLst/>
            <a:rect l="l" t="t" r="r" b="b"/>
            <a:pathLst>
              <a:path w="2162722" h="2162722">
                <a:moveTo>
                  <a:pt x="0" y="0"/>
                </a:moveTo>
                <a:lnTo>
                  <a:pt x="2162722" y="0"/>
                </a:lnTo>
                <a:lnTo>
                  <a:pt x="2162722" y="2162722"/>
                </a:lnTo>
                <a:lnTo>
                  <a:pt x="0" y="2162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630400" y="8953836"/>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TextBox 8"/>
          <p:cNvSpPr txBox="1"/>
          <p:nvPr/>
        </p:nvSpPr>
        <p:spPr>
          <a:xfrm>
            <a:off x="4705400" y="444928"/>
            <a:ext cx="1486146"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a:t>
            </a:r>
          </a:p>
        </p:txBody>
      </p:sp>
      <p:sp>
        <p:nvSpPr>
          <p:cNvPr id="9" name="TextBox 9"/>
          <p:cNvSpPr txBox="1"/>
          <p:nvPr/>
        </p:nvSpPr>
        <p:spPr>
          <a:xfrm>
            <a:off x="2628238" y="3227484"/>
            <a:ext cx="5000447" cy="726592"/>
          </a:xfrm>
          <a:prstGeom prst="rect">
            <a:avLst/>
          </a:prstGeom>
        </p:spPr>
        <p:txBody>
          <a:bodyPr lIns="0" tIns="0" rIns="0" bIns="0" rtlCol="0" anchor="t">
            <a:spAutoFit/>
          </a:bodyPr>
          <a:lstStyle/>
          <a:p>
            <a:pPr algn="ctr">
              <a:lnSpc>
                <a:spcPts val="5590"/>
              </a:lnSpc>
            </a:pPr>
            <a:endParaRPr/>
          </a:p>
        </p:txBody>
      </p:sp>
      <p:sp>
        <p:nvSpPr>
          <p:cNvPr id="10" name="Freeform 10"/>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904323">
            <a:off x="16639236" y="-125825"/>
            <a:ext cx="2551232" cy="1257062"/>
          </a:xfrm>
          <a:custGeom>
            <a:avLst/>
            <a:gdLst/>
            <a:ahLst/>
            <a:cxnLst/>
            <a:rect l="l" t="t" r="r" b="b"/>
            <a:pathLst>
              <a:path w="2551232" h="1257062">
                <a:moveTo>
                  <a:pt x="0" y="0"/>
                </a:moveTo>
                <a:lnTo>
                  <a:pt x="2551233" y="0"/>
                </a:lnTo>
                <a:lnTo>
                  <a:pt x="2551233"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2" name="Freeform 12"/>
          <p:cNvSpPr/>
          <p:nvPr/>
        </p:nvSpPr>
        <p:spPr>
          <a:xfrm rot="686076">
            <a:off x="17477110" y="394740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3" name="Freeform 13"/>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4" name="Freeform 14"/>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5" name="Freeform 15"/>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8" name="Freeform 18"/>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grpSp>
        <p:nvGrpSpPr>
          <p:cNvPr id="19" name="Group 19"/>
          <p:cNvGrpSpPr/>
          <p:nvPr/>
        </p:nvGrpSpPr>
        <p:grpSpPr>
          <a:xfrm>
            <a:off x="9638460" y="2110061"/>
            <a:ext cx="6545318" cy="6996007"/>
            <a:chOff x="0" y="0"/>
            <a:chExt cx="991705" cy="1059990"/>
          </a:xfrm>
        </p:grpSpPr>
        <p:sp>
          <p:nvSpPr>
            <p:cNvPr id="20" name="Freeform 20"/>
            <p:cNvSpPr/>
            <p:nvPr/>
          </p:nvSpPr>
          <p:spPr>
            <a:xfrm>
              <a:off x="0" y="0"/>
              <a:ext cx="991705" cy="1059990"/>
            </a:xfrm>
            <a:custGeom>
              <a:avLst/>
              <a:gdLst/>
              <a:ahLst/>
              <a:cxnLst/>
              <a:rect l="l" t="t" r="r" b="b"/>
              <a:pathLst>
                <a:path w="991705" h="1059990">
                  <a:moveTo>
                    <a:pt x="60324" y="0"/>
                  </a:moveTo>
                  <a:lnTo>
                    <a:pt x="931381" y="0"/>
                  </a:lnTo>
                  <a:cubicBezTo>
                    <a:pt x="947380" y="0"/>
                    <a:pt x="962723" y="6356"/>
                    <a:pt x="974036" y="17668"/>
                  </a:cubicBezTo>
                  <a:cubicBezTo>
                    <a:pt x="985349" y="28981"/>
                    <a:pt x="991705" y="44325"/>
                    <a:pt x="991705" y="60324"/>
                  </a:cubicBezTo>
                  <a:lnTo>
                    <a:pt x="991705" y="999666"/>
                  </a:lnTo>
                  <a:cubicBezTo>
                    <a:pt x="991705" y="1032982"/>
                    <a:pt x="964697" y="1059990"/>
                    <a:pt x="931381" y="1059990"/>
                  </a:cubicBezTo>
                  <a:lnTo>
                    <a:pt x="60324" y="1059990"/>
                  </a:lnTo>
                  <a:cubicBezTo>
                    <a:pt x="27008" y="1059990"/>
                    <a:pt x="0" y="1032982"/>
                    <a:pt x="0" y="999666"/>
                  </a:cubicBezTo>
                  <a:lnTo>
                    <a:pt x="0" y="60324"/>
                  </a:lnTo>
                  <a:cubicBezTo>
                    <a:pt x="0" y="27008"/>
                    <a:pt x="27008" y="0"/>
                    <a:pt x="60324" y="0"/>
                  </a:cubicBezTo>
                  <a:close/>
                </a:path>
              </a:pathLst>
            </a:custGeom>
            <a:solidFill>
              <a:srgbClr val="FFEFCA"/>
            </a:solidFill>
            <a:ln w="266700">
              <a:solidFill>
                <a:srgbClr val="EF7A36"/>
              </a:solidFill>
            </a:ln>
          </p:spPr>
          <p:txBody>
            <a:bodyPr/>
            <a:lstStyle/>
            <a:p>
              <a:endParaRPr lang="vi-VN"/>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2" name="Freeform 22"/>
          <p:cNvSpPr/>
          <p:nvPr/>
        </p:nvSpPr>
        <p:spPr>
          <a:xfrm>
            <a:off x="11829759" y="23455"/>
            <a:ext cx="2162722" cy="2162722"/>
          </a:xfrm>
          <a:custGeom>
            <a:avLst/>
            <a:gdLst/>
            <a:ahLst/>
            <a:cxnLst/>
            <a:rect l="l" t="t" r="r" b="b"/>
            <a:pathLst>
              <a:path w="2162722" h="2162722">
                <a:moveTo>
                  <a:pt x="0" y="0"/>
                </a:moveTo>
                <a:lnTo>
                  <a:pt x="2162721" y="0"/>
                </a:lnTo>
                <a:lnTo>
                  <a:pt x="2162721" y="2162722"/>
                </a:lnTo>
                <a:lnTo>
                  <a:pt x="0" y="2162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23" name="TextBox 23"/>
          <p:cNvSpPr txBox="1"/>
          <p:nvPr/>
        </p:nvSpPr>
        <p:spPr>
          <a:xfrm>
            <a:off x="12168047" y="356357"/>
            <a:ext cx="1486146"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2</a:t>
            </a:r>
          </a:p>
        </p:txBody>
      </p:sp>
      <p:sp>
        <p:nvSpPr>
          <p:cNvPr id="24" name="TextBox 24"/>
          <p:cNvSpPr txBox="1"/>
          <p:nvPr/>
        </p:nvSpPr>
        <p:spPr>
          <a:xfrm>
            <a:off x="10376133" y="3227484"/>
            <a:ext cx="5000447" cy="726592"/>
          </a:xfrm>
          <a:prstGeom prst="rect">
            <a:avLst/>
          </a:prstGeom>
        </p:spPr>
        <p:txBody>
          <a:bodyPr lIns="0" tIns="0" rIns="0" bIns="0" rtlCol="0" anchor="t">
            <a:spAutoFit/>
          </a:bodyPr>
          <a:lstStyle/>
          <a:p>
            <a:pPr algn="ctr">
              <a:lnSpc>
                <a:spcPts val="5590"/>
              </a:lnSpc>
            </a:pPr>
            <a:endParaRPr/>
          </a:p>
        </p:txBody>
      </p:sp>
      <p:sp>
        <p:nvSpPr>
          <p:cNvPr id="25" name="TextBox 25"/>
          <p:cNvSpPr txBox="1"/>
          <p:nvPr/>
        </p:nvSpPr>
        <p:spPr>
          <a:xfrm>
            <a:off x="3236011" y="3116240"/>
            <a:ext cx="4424924" cy="5050155"/>
          </a:xfrm>
          <a:prstGeom prst="rect">
            <a:avLst/>
          </a:prstGeom>
        </p:spPr>
        <p:txBody>
          <a:bodyPr lIns="0" tIns="0" rIns="0" bIns="0" rtlCol="0" anchor="t">
            <a:spAutoFit/>
          </a:bodyPr>
          <a:lstStyle/>
          <a:p>
            <a:pPr algn="ctr">
              <a:lnSpc>
                <a:spcPts val="6719"/>
              </a:lnSpc>
            </a:pPr>
            <a:r>
              <a:rPr lang="en-US" sz="4800">
                <a:solidFill>
                  <a:srgbClr val="E94850"/>
                </a:solidFill>
                <a:latin typeface="Montserrat" pitchFamily="2" charset="0"/>
              </a:rPr>
              <a:t>Mô hình bán đồ ăn vặt có tính cạnh tranh cao và tốc độ đào thải rất nhanh</a:t>
            </a:r>
          </a:p>
        </p:txBody>
      </p:sp>
      <p:sp>
        <p:nvSpPr>
          <p:cNvPr id="26" name="TextBox 26"/>
          <p:cNvSpPr txBox="1"/>
          <p:nvPr/>
        </p:nvSpPr>
        <p:spPr>
          <a:xfrm>
            <a:off x="11099688" y="3071337"/>
            <a:ext cx="3622862" cy="5092548"/>
          </a:xfrm>
          <a:prstGeom prst="rect">
            <a:avLst/>
          </a:prstGeom>
        </p:spPr>
        <p:txBody>
          <a:bodyPr lIns="0" tIns="0" rIns="0" bIns="0" rtlCol="0" anchor="t">
            <a:spAutoFit/>
          </a:bodyPr>
          <a:lstStyle/>
          <a:p>
            <a:pPr algn="ctr">
              <a:lnSpc>
                <a:spcPts val="6719"/>
              </a:lnSpc>
            </a:pPr>
            <a:r>
              <a:rPr lang="en-US" sz="4799">
                <a:solidFill>
                  <a:srgbClr val="E94850"/>
                </a:solidFill>
                <a:latin typeface="Montserrat" pitchFamily="2" charset="0"/>
              </a:rPr>
              <a:t>Sự cạnh tranh tương đối lớn từ các shop đã có từ trước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TextBox 19"/>
          <p:cNvSpPr txBox="1"/>
          <p:nvPr/>
        </p:nvSpPr>
        <p:spPr>
          <a:xfrm>
            <a:off x="8106622" y="765847"/>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1.1.2</a:t>
            </a:r>
          </a:p>
        </p:txBody>
      </p:sp>
      <p:sp>
        <p:nvSpPr>
          <p:cNvPr id="20" name="TextBox 20"/>
          <p:cNvSpPr txBox="1"/>
          <p:nvPr/>
        </p:nvSpPr>
        <p:spPr>
          <a:xfrm>
            <a:off x="3403206" y="4809890"/>
            <a:ext cx="11647738" cy="1266826"/>
          </a:xfrm>
          <a:prstGeom prst="rect">
            <a:avLst/>
          </a:prstGeom>
        </p:spPr>
        <p:txBody>
          <a:bodyPr lIns="0" tIns="0" rIns="0" bIns="0" rtlCol="0" anchor="t">
            <a:spAutoFit/>
          </a:bodyPr>
          <a:lstStyle/>
          <a:p>
            <a:pPr algn="ctr">
              <a:lnSpc>
                <a:spcPts val="10349"/>
              </a:lnSpc>
            </a:pPr>
            <a:r>
              <a:rPr lang="en-US" sz="7499" spc="472">
                <a:solidFill>
                  <a:srgbClr val="E94850"/>
                </a:solidFill>
                <a:effectLst>
                  <a:outerShdw blurRad="50800" dist="38100" dir="18900000" algn="bl" rotWithShape="0">
                    <a:prstClr val="black">
                      <a:alpha val="40000"/>
                    </a:prstClr>
                  </a:outerShdw>
                </a:effectLst>
                <a:latin typeface="Calistoga"/>
              </a:rPr>
              <a:t>ĐỐI THỦ CẠNH TRANH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6059442" y="216814"/>
            <a:ext cx="6496370" cy="2572006"/>
            <a:chOff x="0" y="0"/>
            <a:chExt cx="1693729" cy="670571"/>
          </a:xfrm>
        </p:grpSpPr>
        <p:sp>
          <p:nvSpPr>
            <p:cNvPr id="3" name="Freeform 3"/>
            <p:cNvSpPr/>
            <p:nvPr/>
          </p:nvSpPr>
          <p:spPr>
            <a:xfrm>
              <a:off x="0" y="0"/>
              <a:ext cx="1693729" cy="670571"/>
            </a:xfrm>
            <a:custGeom>
              <a:avLst/>
              <a:gdLst/>
              <a:ahLst/>
              <a:cxnLst/>
              <a:rect l="l" t="t" r="r" b="b"/>
              <a:pathLst>
                <a:path w="1693729" h="670571">
                  <a:moveTo>
                    <a:pt x="60778" y="0"/>
                  </a:moveTo>
                  <a:lnTo>
                    <a:pt x="1632950" y="0"/>
                  </a:lnTo>
                  <a:cubicBezTo>
                    <a:pt x="1649070" y="0"/>
                    <a:pt x="1664529" y="6403"/>
                    <a:pt x="1675927" y="17802"/>
                  </a:cubicBezTo>
                  <a:cubicBezTo>
                    <a:pt x="1687325" y="29200"/>
                    <a:pt x="1693729" y="44659"/>
                    <a:pt x="1693729" y="60778"/>
                  </a:cubicBezTo>
                  <a:lnTo>
                    <a:pt x="1693729" y="609793"/>
                  </a:lnTo>
                  <a:cubicBezTo>
                    <a:pt x="1693729" y="625913"/>
                    <a:pt x="1687325" y="641372"/>
                    <a:pt x="1675927" y="652770"/>
                  </a:cubicBezTo>
                  <a:cubicBezTo>
                    <a:pt x="1664529" y="664168"/>
                    <a:pt x="1649070" y="670571"/>
                    <a:pt x="1632950" y="670571"/>
                  </a:cubicBezTo>
                  <a:lnTo>
                    <a:pt x="60778" y="670571"/>
                  </a:lnTo>
                  <a:cubicBezTo>
                    <a:pt x="44659" y="670571"/>
                    <a:pt x="29200" y="664168"/>
                    <a:pt x="17802" y="652770"/>
                  </a:cubicBezTo>
                  <a:cubicBezTo>
                    <a:pt x="6403" y="641372"/>
                    <a:pt x="0" y="625913"/>
                    <a:pt x="0" y="609793"/>
                  </a:cubicBezTo>
                  <a:lnTo>
                    <a:pt x="0" y="60778"/>
                  </a:lnTo>
                  <a:cubicBezTo>
                    <a:pt x="0" y="44659"/>
                    <a:pt x="6403" y="29200"/>
                    <a:pt x="17802" y="17802"/>
                  </a:cubicBezTo>
                  <a:cubicBezTo>
                    <a:pt x="29200" y="6403"/>
                    <a:pt x="44659" y="0"/>
                    <a:pt x="60778" y="0"/>
                  </a:cubicBezTo>
                  <a:close/>
                </a:path>
              </a:pathLst>
            </a:custGeom>
            <a:solidFill>
              <a:srgbClr val="FFEFCA"/>
            </a:solidFill>
            <a:ln w="104775">
              <a:solidFill>
                <a:srgbClr val="E94850"/>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5" name="Group 5"/>
          <p:cNvGrpSpPr/>
          <p:nvPr/>
        </p:nvGrpSpPr>
        <p:grpSpPr>
          <a:xfrm>
            <a:off x="1278603" y="3247589"/>
            <a:ext cx="7504574" cy="3108743"/>
            <a:chOff x="0" y="0"/>
            <a:chExt cx="1956587" cy="810509"/>
          </a:xfrm>
        </p:grpSpPr>
        <p:sp>
          <p:nvSpPr>
            <p:cNvPr id="6" name="Freeform 6"/>
            <p:cNvSpPr/>
            <p:nvPr/>
          </p:nvSpPr>
          <p:spPr>
            <a:xfrm>
              <a:off x="0" y="0"/>
              <a:ext cx="1956587" cy="810509"/>
            </a:xfrm>
            <a:custGeom>
              <a:avLst/>
              <a:gdLst/>
              <a:ahLst/>
              <a:cxnLst/>
              <a:rect l="l" t="t" r="r" b="b"/>
              <a:pathLst>
                <a:path w="1956587" h="810509">
                  <a:moveTo>
                    <a:pt x="52613" y="0"/>
                  </a:moveTo>
                  <a:lnTo>
                    <a:pt x="1903974" y="0"/>
                  </a:lnTo>
                  <a:cubicBezTo>
                    <a:pt x="1933031" y="0"/>
                    <a:pt x="1956587" y="23556"/>
                    <a:pt x="1956587" y="52613"/>
                  </a:cubicBezTo>
                  <a:lnTo>
                    <a:pt x="1956587" y="757896"/>
                  </a:lnTo>
                  <a:cubicBezTo>
                    <a:pt x="1956587" y="786953"/>
                    <a:pt x="1933031" y="810509"/>
                    <a:pt x="1903974" y="810509"/>
                  </a:cubicBezTo>
                  <a:lnTo>
                    <a:pt x="52613" y="810509"/>
                  </a:lnTo>
                  <a:cubicBezTo>
                    <a:pt x="23556" y="810509"/>
                    <a:pt x="0" y="786953"/>
                    <a:pt x="0" y="757896"/>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8" name="Group 8"/>
          <p:cNvGrpSpPr/>
          <p:nvPr/>
        </p:nvGrpSpPr>
        <p:grpSpPr>
          <a:xfrm>
            <a:off x="6002440" y="6701172"/>
            <a:ext cx="7827029" cy="3262143"/>
            <a:chOff x="0" y="0"/>
            <a:chExt cx="2040657" cy="850504"/>
          </a:xfrm>
        </p:grpSpPr>
        <p:sp>
          <p:nvSpPr>
            <p:cNvPr id="9" name="Freeform 9"/>
            <p:cNvSpPr/>
            <p:nvPr/>
          </p:nvSpPr>
          <p:spPr>
            <a:xfrm>
              <a:off x="0" y="0"/>
              <a:ext cx="2040657" cy="850504"/>
            </a:xfrm>
            <a:custGeom>
              <a:avLst/>
              <a:gdLst/>
              <a:ahLst/>
              <a:cxnLst/>
              <a:rect l="l" t="t" r="r" b="b"/>
              <a:pathLst>
                <a:path w="2040657" h="850504">
                  <a:moveTo>
                    <a:pt x="50445" y="0"/>
                  </a:moveTo>
                  <a:lnTo>
                    <a:pt x="1990212" y="0"/>
                  </a:lnTo>
                  <a:cubicBezTo>
                    <a:pt x="2018072" y="0"/>
                    <a:pt x="2040657" y="22585"/>
                    <a:pt x="2040657" y="50445"/>
                  </a:cubicBezTo>
                  <a:lnTo>
                    <a:pt x="2040657" y="800058"/>
                  </a:lnTo>
                  <a:cubicBezTo>
                    <a:pt x="2040657" y="827918"/>
                    <a:pt x="2018072" y="850504"/>
                    <a:pt x="1990212" y="850504"/>
                  </a:cubicBezTo>
                  <a:lnTo>
                    <a:pt x="50445" y="850504"/>
                  </a:lnTo>
                  <a:cubicBezTo>
                    <a:pt x="22585" y="850504"/>
                    <a:pt x="0" y="827918"/>
                    <a:pt x="0" y="800058"/>
                  </a:cubicBezTo>
                  <a:lnTo>
                    <a:pt x="0" y="50445"/>
                  </a:lnTo>
                  <a:cubicBezTo>
                    <a:pt x="0" y="22585"/>
                    <a:pt x="22585" y="0"/>
                    <a:pt x="50445" y="0"/>
                  </a:cubicBezTo>
                  <a:close/>
                </a:path>
              </a:pathLst>
            </a:custGeom>
            <a:solidFill>
              <a:srgbClr val="FFEFCA"/>
            </a:solidFill>
            <a:ln w="104775">
              <a:solidFill>
                <a:srgbClr val="E94850"/>
              </a:solidFill>
            </a:ln>
          </p:spPr>
          <p:txBody>
            <a:bodyPr/>
            <a:lstStyle/>
            <a:p>
              <a:endParaRPr lang="vi-VN"/>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11" name="Group 11"/>
          <p:cNvGrpSpPr/>
          <p:nvPr/>
        </p:nvGrpSpPr>
        <p:grpSpPr>
          <a:xfrm>
            <a:off x="9754726" y="3086100"/>
            <a:ext cx="7504574" cy="3176421"/>
            <a:chOff x="0" y="0"/>
            <a:chExt cx="1956587" cy="828154"/>
          </a:xfrm>
        </p:grpSpPr>
        <p:sp>
          <p:nvSpPr>
            <p:cNvPr id="12" name="Freeform 12"/>
            <p:cNvSpPr/>
            <p:nvPr/>
          </p:nvSpPr>
          <p:spPr>
            <a:xfrm>
              <a:off x="0" y="0"/>
              <a:ext cx="1956587" cy="828154"/>
            </a:xfrm>
            <a:custGeom>
              <a:avLst/>
              <a:gdLst/>
              <a:ahLst/>
              <a:cxnLst/>
              <a:rect l="l" t="t" r="r" b="b"/>
              <a:pathLst>
                <a:path w="1956587" h="828154">
                  <a:moveTo>
                    <a:pt x="52613" y="0"/>
                  </a:moveTo>
                  <a:lnTo>
                    <a:pt x="1903974" y="0"/>
                  </a:lnTo>
                  <a:cubicBezTo>
                    <a:pt x="1933031" y="0"/>
                    <a:pt x="1956587" y="23556"/>
                    <a:pt x="1956587" y="52613"/>
                  </a:cubicBezTo>
                  <a:lnTo>
                    <a:pt x="1956587" y="775541"/>
                  </a:lnTo>
                  <a:cubicBezTo>
                    <a:pt x="1956587" y="804598"/>
                    <a:pt x="1933031" y="828154"/>
                    <a:pt x="1903974" y="828154"/>
                  </a:cubicBezTo>
                  <a:lnTo>
                    <a:pt x="52613" y="828154"/>
                  </a:lnTo>
                  <a:cubicBezTo>
                    <a:pt x="23556" y="828154"/>
                    <a:pt x="0" y="804598"/>
                    <a:pt x="0" y="775541"/>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4" name="Freeform 14"/>
          <p:cNvSpPr/>
          <p:nvPr/>
        </p:nvSpPr>
        <p:spPr>
          <a:xfrm>
            <a:off x="-2101271" y="-1028700"/>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5" name="Freeform 15"/>
          <p:cNvSpPr/>
          <p:nvPr/>
        </p:nvSpPr>
        <p:spPr>
          <a:xfrm flipH="1">
            <a:off x="16170453" y="-1028700"/>
            <a:ext cx="4214904" cy="4114800"/>
          </a:xfrm>
          <a:custGeom>
            <a:avLst/>
            <a:gdLst/>
            <a:ahLst/>
            <a:cxnLst/>
            <a:rect l="l" t="t" r="r" b="b"/>
            <a:pathLst>
              <a:path w="4214904" h="4114800">
                <a:moveTo>
                  <a:pt x="4214904" y="0"/>
                </a:moveTo>
                <a:lnTo>
                  <a:pt x="0" y="0"/>
                </a:lnTo>
                <a:lnTo>
                  <a:pt x="0" y="4114800"/>
                </a:lnTo>
                <a:lnTo>
                  <a:pt x="4214904" y="4114800"/>
                </a:lnTo>
                <a:lnTo>
                  <a:pt x="421490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6" name="Freeform 16"/>
          <p:cNvSpPr/>
          <p:nvPr/>
        </p:nvSpPr>
        <p:spPr>
          <a:xfrm rot="298719" flipH="1">
            <a:off x="3970660"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7" name="Freeform 17"/>
          <p:cNvSpPr/>
          <p:nvPr/>
        </p:nvSpPr>
        <p:spPr>
          <a:xfrm rot="771662" flipH="1">
            <a:off x="-198429" y="4441764"/>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8" name="Freeform 18"/>
          <p:cNvSpPr/>
          <p:nvPr/>
        </p:nvSpPr>
        <p:spPr>
          <a:xfrm rot="-521836">
            <a:off x="17620234" y="7427798"/>
            <a:ext cx="931849" cy="1175497"/>
          </a:xfrm>
          <a:custGeom>
            <a:avLst/>
            <a:gdLst/>
            <a:ahLst/>
            <a:cxnLst/>
            <a:rect l="l" t="t" r="r" b="b"/>
            <a:pathLst>
              <a:path w="931849" h="1175497">
                <a:moveTo>
                  <a:pt x="0" y="0"/>
                </a:moveTo>
                <a:lnTo>
                  <a:pt x="931849" y="0"/>
                </a:lnTo>
                <a:lnTo>
                  <a:pt x="931849" y="1175497"/>
                </a:lnTo>
                <a:lnTo>
                  <a:pt x="0" y="1175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9" name="Freeform 19"/>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0" name="Freeform 20"/>
          <p:cNvSpPr/>
          <p:nvPr/>
        </p:nvSpPr>
        <p:spPr>
          <a:xfrm rot="-5400000">
            <a:off x="9279969" y="940403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21" name="Freeform 21"/>
          <p:cNvSpPr/>
          <p:nvPr/>
        </p:nvSpPr>
        <p:spPr>
          <a:xfrm rot="-5400000">
            <a:off x="4075233" y="566503"/>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22" name="Freeform 22"/>
          <p:cNvSpPr/>
          <p:nvPr/>
        </p:nvSpPr>
        <p:spPr>
          <a:xfrm rot="-10800000">
            <a:off x="278501" y="910606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23" name="Freeform 23"/>
          <p:cNvSpPr/>
          <p:nvPr/>
        </p:nvSpPr>
        <p:spPr>
          <a:xfrm rot="-10800000">
            <a:off x="17781694" y="393190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24" name="Freeform 24"/>
          <p:cNvSpPr/>
          <p:nvPr/>
        </p:nvSpPr>
        <p:spPr>
          <a:xfrm rot="-5400000">
            <a:off x="17779710" y="6202117"/>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5">
              <a:extLst>
                <a:ext uri="{96DAC541-7B7A-43D3-8B79-37D633B846F1}">
                  <asvg:svgBlip xmlns:asvg="http://schemas.microsoft.com/office/drawing/2016/SVG/main" r:embed="rId16"/>
                </a:ext>
              </a:extLst>
            </a:blip>
            <a:stretch>
              <a:fillRect b="-293423"/>
            </a:stretch>
          </a:blipFill>
        </p:spPr>
        <p:txBody>
          <a:bodyPr/>
          <a:lstStyle/>
          <a:p>
            <a:endParaRPr lang="vi-VN"/>
          </a:p>
        </p:txBody>
      </p:sp>
      <p:sp>
        <p:nvSpPr>
          <p:cNvPr id="25" name="Freeform 25"/>
          <p:cNvSpPr/>
          <p:nvPr/>
        </p:nvSpPr>
        <p:spPr>
          <a:xfrm rot="-5400000">
            <a:off x="584949" y="7057654"/>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5">
              <a:extLst>
                <a:ext uri="{96DAC541-7B7A-43D3-8B79-37D633B846F1}">
                  <asvg:svgBlip xmlns:asvg="http://schemas.microsoft.com/office/drawing/2016/SVG/main" r:embed="rId16"/>
                </a:ext>
              </a:extLst>
            </a:blip>
            <a:stretch>
              <a:fillRect b="-293423"/>
            </a:stretch>
          </a:blipFill>
        </p:spPr>
        <p:txBody>
          <a:bodyPr/>
          <a:lstStyle/>
          <a:p>
            <a:endParaRPr lang="vi-VN"/>
          </a:p>
        </p:txBody>
      </p:sp>
      <p:sp>
        <p:nvSpPr>
          <p:cNvPr id="26" name="Freeform 26"/>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5">
              <a:extLst>
                <a:ext uri="{96DAC541-7B7A-43D3-8B79-37D633B846F1}">
                  <asvg:svgBlip xmlns:asvg="http://schemas.microsoft.com/office/drawing/2016/SVG/main" r:embed="rId16"/>
                </a:ext>
              </a:extLst>
            </a:blip>
            <a:stretch>
              <a:fillRect b="-293423"/>
            </a:stretch>
          </a:blipFill>
        </p:spPr>
        <p:txBody>
          <a:bodyPr/>
          <a:lstStyle/>
          <a:p>
            <a:endParaRPr lang="vi-VN"/>
          </a:p>
        </p:txBody>
      </p:sp>
      <p:sp>
        <p:nvSpPr>
          <p:cNvPr id="27" name="Freeform 27"/>
          <p:cNvSpPr/>
          <p:nvPr/>
        </p:nvSpPr>
        <p:spPr>
          <a:xfrm rot="-5400000">
            <a:off x="16718529" y="9656868"/>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5">
              <a:extLst>
                <a:ext uri="{96DAC541-7B7A-43D3-8B79-37D633B846F1}">
                  <asvg:svgBlip xmlns:asvg="http://schemas.microsoft.com/office/drawing/2016/SVG/main" r:embed="rId16"/>
                </a:ext>
              </a:extLst>
            </a:blip>
            <a:stretch>
              <a:fillRect b="-293423"/>
            </a:stretch>
          </a:blipFill>
        </p:spPr>
        <p:txBody>
          <a:bodyPr/>
          <a:lstStyle/>
          <a:p>
            <a:endParaRPr lang="vi-VN"/>
          </a:p>
        </p:txBody>
      </p:sp>
      <p:sp>
        <p:nvSpPr>
          <p:cNvPr id="28" name="Freeform 28"/>
          <p:cNvSpPr/>
          <p:nvPr/>
        </p:nvSpPr>
        <p:spPr>
          <a:xfrm>
            <a:off x="2124005" y="3714190"/>
            <a:ext cx="1709260" cy="1628458"/>
          </a:xfrm>
          <a:custGeom>
            <a:avLst/>
            <a:gdLst/>
            <a:ahLst/>
            <a:cxnLst/>
            <a:rect l="l" t="t" r="r" b="b"/>
            <a:pathLst>
              <a:path w="1709260" h="1628458">
                <a:moveTo>
                  <a:pt x="0" y="0"/>
                </a:moveTo>
                <a:lnTo>
                  <a:pt x="1709260" y="0"/>
                </a:lnTo>
                <a:lnTo>
                  <a:pt x="1709260" y="1628458"/>
                </a:lnTo>
                <a:lnTo>
                  <a:pt x="0" y="16284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29" name="Freeform 29"/>
          <p:cNvSpPr/>
          <p:nvPr/>
        </p:nvSpPr>
        <p:spPr>
          <a:xfrm>
            <a:off x="10535656" y="3714190"/>
            <a:ext cx="1101358" cy="1846789"/>
          </a:xfrm>
          <a:custGeom>
            <a:avLst/>
            <a:gdLst/>
            <a:ahLst/>
            <a:cxnLst/>
            <a:rect l="l" t="t" r="r" b="b"/>
            <a:pathLst>
              <a:path w="1101358" h="1846789">
                <a:moveTo>
                  <a:pt x="0" y="0"/>
                </a:moveTo>
                <a:lnTo>
                  <a:pt x="1101357" y="0"/>
                </a:lnTo>
                <a:lnTo>
                  <a:pt x="1101357" y="1846789"/>
                </a:lnTo>
                <a:lnTo>
                  <a:pt x="0" y="184678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30" name="Freeform 30"/>
          <p:cNvSpPr/>
          <p:nvPr/>
        </p:nvSpPr>
        <p:spPr>
          <a:xfrm>
            <a:off x="1474362" y="6873835"/>
            <a:ext cx="1685420" cy="1333014"/>
          </a:xfrm>
          <a:custGeom>
            <a:avLst/>
            <a:gdLst/>
            <a:ahLst/>
            <a:cxnLst/>
            <a:rect l="l" t="t" r="r" b="b"/>
            <a:pathLst>
              <a:path w="1685420" h="1333014">
                <a:moveTo>
                  <a:pt x="0" y="0"/>
                </a:moveTo>
                <a:lnTo>
                  <a:pt x="1685420" y="0"/>
                </a:lnTo>
                <a:lnTo>
                  <a:pt x="1685420" y="1333014"/>
                </a:lnTo>
                <a:lnTo>
                  <a:pt x="0" y="133301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31" name="TextBox 31"/>
          <p:cNvSpPr txBox="1"/>
          <p:nvPr/>
        </p:nvSpPr>
        <p:spPr>
          <a:xfrm>
            <a:off x="5469250" y="744566"/>
            <a:ext cx="7676754" cy="1583177"/>
          </a:xfrm>
          <a:prstGeom prst="rect">
            <a:avLst/>
          </a:prstGeom>
        </p:spPr>
        <p:txBody>
          <a:bodyPr lIns="0" tIns="0" rIns="0" bIns="0" rtlCol="0" anchor="t">
            <a:spAutoFit/>
          </a:bodyPr>
          <a:lstStyle/>
          <a:p>
            <a:pPr marL="0" lvl="0" indent="0" algn="ctr">
              <a:lnSpc>
                <a:spcPts val="6218"/>
              </a:lnSpc>
              <a:spcBef>
                <a:spcPct val="0"/>
              </a:spcBef>
            </a:pPr>
            <a:r>
              <a:rPr lang="en-US" sz="5758" spc="230">
                <a:solidFill>
                  <a:srgbClr val="E94850"/>
                </a:solidFill>
                <a:latin typeface="Calistoga"/>
              </a:rPr>
              <a:t>ĐỐI THỦ CẠNH TRANH ONLINE</a:t>
            </a:r>
          </a:p>
        </p:txBody>
      </p:sp>
      <p:sp>
        <p:nvSpPr>
          <p:cNvPr id="32" name="TextBox 32"/>
          <p:cNvSpPr txBox="1"/>
          <p:nvPr/>
        </p:nvSpPr>
        <p:spPr>
          <a:xfrm>
            <a:off x="4227465" y="4176359"/>
            <a:ext cx="4199719" cy="1289304"/>
          </a:xfrm>
          <a:prstGeom prst="rect">
            <a:avLst/>
          </a:prstGeom>
        </p:spPr>
        <p:txBody>
          <a:bodyPr lIns="0" tIns="0" rIns="0" bIns="0" rtlCol="0" anchor="t">
            <a:spAutoFit/>
          </a:bodyPr>
          <a:lstStyle/>
          <a:p>
            <a:pPr>
              <a:lnSpc>
                <a:spcPts val="4967"/>
              </a:lnSpc>
            </a:pPr>
            <a:r>
              <a:rPr lang="en-US" sz="4599" spc="183">
                <a:solidFill>
                  <a:srgbClr val="E94850"/>
                </a:solidFill>
                <a:latin typeface="Alice"/>
              </a:rPr>
              <a:t>a.   Phạm vi</a:t>
            </a:r>
          </a:p>
          <a:p>
            <a:pPr marL="0" lvl="0" indent="0">
              <a:lnSpc>
                <a:spcPts val="4967"/>
              </a:lnSpc>
              <a:spcBef>
                <a:spcPct val="0"/>
              </a:spcBef>
            </a:pPr>
            <a:r>
              <a:rPr lang="en-US" sz="4599" spc="183">
                <a:solidFill>
                  <a:srgbClr val="E94850"/>
                </a:solidFill>
                <a:latin typeface="Alice"/>
              </a:rPr>
              <a:t>    hoạt động </a:t>
            </a:r>
          </a:p>
        </p:txBody>
      </p:sp>
      <p:sp>
        <p:nvSpPr>
          <p:cNvPr id="33" name="TextBox 33"/>
          <p:cNvSpPr txBox="1"/>
          <p:nvPr/>
        </p:nvSpPr>
        <p:spPr>
          <a:xfrm>
            <a:off x="12216809" y="3734384"/>
            <a:ext cx="4592250" cy="1917954"/>
          </a:xfrm>
          <a:prstGeom prst="rect">
            <a:avLst/>
          </a:prstGeom>
        </p:spPr>
        <p:txBody>
          <a:bodyPr lIns="0" tIns="0" rIns="0" bIns="0" rtlCol="0" anchor="t">
            <a:spAutoFit/>
          </a:bodyPr>
          <a:lstStyle/>
          <a:p>
            <a:pPr marL="0" lvl="0" indent="0" algn="ctr">
              <a:lnSpc>
                <a:spcPts val="4967"/>
              </a:lnSpc>
              <a:spcBef>
                <a:spcPct val="0"/>
              </a:spcBef>
            </a:pPr>
            <a:r>
              <a:rPr lang="en-US" sz="4599" spc="183">
                <a:solidFill>
                  <a:srgbClr val="E94850"/>
                </a:solidFill>
                <a:latin typeface="Alice"/>
              </a:rPr>
              <a:t>b.   Sản phẩm, dịch vụ và giá cả</a:t>
            </a:r>
          </a:p>
        </p:txBody>
      </p:sp>
      <p:sp>
        <p:nvSpPr>
          <p:cNvPr id="34" name="TextBox 34"/>
          <p:cNvSpPr txBox="1"/>
          <p:nvPr/>
        </p:nvSpPr>
        <p:spPr>
          <a:xfrm>
            <a:off x="7048894" y="7077992"/>
            <a:ext cx="5411665" cy="2546604"/>
          </a:xfrm>
          <a:prstGeom prst="rect">
            <a:avLst/>
          </a:prstGeom>
        </p:spPr>
        <p:txBody>
          <a:bodyPr lIns="0" tIns="0" rIns="0" bIns="0" rtlCol="0" anchor="t">
            <a:spAutoFit/>
          </a:bodyPr>
          <a:lstStyle/>
          <a:p>
            <a:pPr marL="0" lvl="0" indent="0" algn="ctr">
              <a:lnSpc>
                <a:spcPts val="4967"/>
              </a:lnSpc>
              <a:spcBef>
                <a:spcPct val="0"/>
              </a:spcBef>
            </a:pPr>
            <a:r>
              <a:rPr lang="en-US" sz="4599" spc="183">
                <a:solidFill>
                  <a:srgbClr val="E94850"/>
                </a:solidFill>
                <a:latin typeface="Alice"/>
              </a:rPr>
              <a:t>c.   Phân tích mô hình SWOT các đối thủ cạnh tranh online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TextBox 4"/>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5" name="Freeform 5"/>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6" name="Group 16"/>
          <p:cNvGrpSpPr/>
          <p:nvPr/>
        </p:nvGrpSpPr>
        <p:grpSpPr>
          <a:xfrm>
            <a:off x="1274923" y="3900950"/>
            <a:ext cx="15738153" cy="5553131"/>
            <a:chOff x="0" y="-251463"/>
            <a:chExt cx="20984204" cy="7404176"/>
          </a:xfrm>
        </p:grpSpPr>
        <p:grpSp>
          <p:nvGrpSpPr>
            <p:cNvPr id="17" name="Group 17"/>
            <p:cNvGrpSpPr/>
            <p:nvPr/>
          </p:nvGrpSpPr>
          <p:grpSpPr>
            <a:xfrm>
              <a:off x="0" y="-251463"/>
              <a:ext cx="20984204" cy="7404176"/>
              <a:chOff x="0" y="-28575"/>
              <a:chExt cx="2384544" cy="841375"/>
            </a:xfrm>
          </p:grpSpPr>
          <p:sp>
            <p:nvSpPr>
              <p:cNvPr id="18" name="Freeform 18"/>
              <p:cNvSpPr/>
              <p:nvPr/>
            </p:nvSpPr>
            <p:spPr>
              <a:xfrm>
                <a:off x="0" y="0"/>
                <a:ext cx="2384544" cy="630981"/>
              </a:xfrm>
              <a:custGeom>
                <a:avLst/>
                <a:gdLst/>
                <a:ahLst/>
                <a:cxnLst/>
                <a:rect l="l" t="t" r="r" b="b"/>
                <a:pathLst>
                  <a:path w="2384544" h="630981">
                    <a:moveTo>
                      <a:pt x="25088" y="0"/>
                    </a:moveTo>
                    <a:lnTo>
                      <a:pt x="2359456" y="0"/>
                    </a:lnTo>
                    <a:cubicBezTo>
                      <a:pt x="2366110" y="0"/>
                      <a:pt x="2372491" y="2643"/>
                      <a:pt x="2377196" y="7348"/>
                    </a:cubicBezTo>
                    <a:cubicBezTo>
                      <a:pt x="2381901" y="12053"/>
                      <a:pt x="2384544" y="18434"/>
                      <a:pt x="2384544" y="25088"/>
                    </a:cubicBezTo>
                    <a:lnTo>
                      <a:pt x="2384544" y="605893"/>
                    </a:lnTo>
                    <a:cubicBezTo>
                      <a:pt x="2384544" y="619749"/>
                      <a:pt x="2373312" y="630981"/>
                      <a:pt x="2359456" y="630981"/>
                    </a:cubicBezTo>
                    <a:lnTo>
                      <a:pt x="25088" y="630981"/>
                    </a:lnTo>
                    <a:cubicBezTo>
                      <a:pt x="11232" y="630981"/>
                      <a:pt x="0" y="619749"/>
                      <a:pt x="0" y="605893"/>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0" name="TextBox 20"/>
            <p:cNvSpPr txBox="1"/>
            <p:nvPr/>
          </p:nvSpPr>
          <p:spPr>
            <a:xfrm>
              <a:off x="1279337" y="1705196"/>
              <a:ext cx="18425528" cy="2142296"/>
            </a:xfrm>
            <a:prstGeom prst="rect">
              <a:avLst/>
            </a:prstGeom>
          </p:spPr>
          <p:txBody>
            <a:bodyPr wrap="square" lIns="0" tIns="0" rIns="0" bIns="0" rtlCol="0" anchor="t">
              <a:spAutoFit/>
            </a:bodyPr>
            <a:lstStyle/>
            <a:p>
              <a:pPr algn="ctr">
                <a:lnSpc>
                  <a:spcPts val="6539"/>
                </a:lnSpc>
              </a:pPr>
              <a:r>
                <a:rPr lang="en-US" sz="4671">
                  <a:solidFill>
                    <a:srgbClr val="E94850"/>
                  </a:solidFill>
                  <a:latin typeface="Montserrat" pitchFamily="2" charset="0"/>
                </a:rPr>
                <a:t>Shopee hay các website có mạng lưới rất rộng và được nhiều người tiêu dùng quan tâm</a:t>
              </a:r>
            </a:p>
          </p:txBody>
        </p:sp>
      </p:grpSp>
      <p:grpSp>
        <p:nvGrpSpPr>
          <p:cNvPr id="21" name="Group 21"/>
          <p:cNvGrpSpPr/>
          <p:nvPr/>
        </p:nvGrpSpPr>
        <p:grpSpPr>
          <a:xfrm>
            <a:off x="5895815" y="625801"/>
            <a:ext cx="6496370" cy="2572006"/>
            <a:chOff x="0" y="0"/>
            <a:chExt cx="8661826" cy="3429341"/>
          </a:xfrm>
        </p:grpSpPr>
        <p:grpSp>
          <p:nvGrpSpPr>
            <p:cNvPr id="22" name="Group 22"/>
            <p:cNvGrpSpPr/>
            <p:nvPr/>
          </p:nvGrpSpPr>
          <p:grpSpPr>
            <a:xfrm>
              <a:off x="0" y="0"/>
              <a:ext cx="8661826" cy="3429341"/>
              <a:chOff x="0" y="0"/>
              <a:chExt cx="1693729" cy="670571"/>
            </a:xfrm>
          </p:grpSpPr>
          <p:sp>
            <p:nvSpPr>
              <p:cNvPr id="23" name="Freeform 23"/>
              <p:cNvSpPr/>
              <p:nvPr/>
            </p:nvSpPr>
            <p:spPr>
              <a:xfrm>
                <a:off x="0" y="0"/>
                <a:ext cx="1693729" cy="670571"/>
              </a:xfrm>
              <a:custGeom>
                <a:avLst/>
                <a:gdLst/>
                <a:ahLst/>
                <a:cxnLst/>
                <a:rect l="l" t="t" r="r" b="b"/>
                <a:pathLst>
                  <a:path w="1693729" h="670571">
                    <a:moveTo>
                      <a:pt x="60778" y="0"/>
                    </a:moveTo>
                    <a:lnTo>
                      <a:pt x="1632950" y="0"/>
                    </a:lnTo>
                    <a:cubicBezTo>
                      <a:pt x="1649070" y="0"/>
                      <a:pt x="1664529" y="6403"/>
                      <a:pt x="1675927" y="17802"/>
                    </a:cubicBezTo>
                    <a:cubicBezTo>
                      <a:pt x="1687325" y="29200"/>
                      <a:pt x="1693729" y="44659"/>
                      <a:pt x="1693729" y="60778"/>
                    </a:cubicBezTo>
                    <a:lnTo>
                      <a:pt x="1693729" y="609793"/>
                    </a:lnTo>
                    <a:cubicBezTo>
                      <a:pt x="1693729" y="625913"/>
                      <a:pt x="1687325" y="641372"/>
                      <a:pt x="1675927" y="652770"/>
                    </a:cubicBezTo>
                    <a:cubicBezTo>
                      <a:pt x="1664529" y="664168"/>
                      <a:pt x="1649070" y="670571"/>
                      <a:pt x="1632950" y="670571"/>
                    </a:cubicBezTo>
                    <a:lnTo>
                      <a:pt x="60778" y="670571"/>
                    </a:lnTo>
                    <a:cubicBezTo>
                      <a:pt x="44659" y="670571"/>
                      <a:pt x="29200" y="664168"/>
                      <a:pt x="17802" y="652770"/>
                    </a:cubicBezTo>
                    <a:cubicBezTo>
                      <a:pt x="6403" y="641372"/>
                      <a:pt x="0" y="625913"/>
                      <a:pt x="0" y="609793"/>
                    </a:cubicBezTo>
                    <a:lnTo>
                      <a:pt x="0" y="60778"/>
                    </a:lnTo>
                    <a:cubicBezTo>
                      <a:pt x="0" y="44659"/>
                      <a:pt x="6403" y="29200"/>
                      <a:pt x="17802" y="17802"/>
                    </a:cubicBezTo>
                    <a:cubicBezTo>
                      <a:pt x="29200" y="6403"/>
                      <a:pt x="44659" y="0"/>
                      <a:pt x="60778" y="0"/>
                    </a:cubicBezTo>
                    <a:close/>
                  </a:path>
                </a:pathLst>
              </a:custGeom>
              <a:solidFill>
                <a:srgbClr val="FFEFCA"/>
              </a:solidFill>
              <a:ln w="104775">
                <a:solidFill>
                  <a:srgbClr val="E94850"/>
                </a:solidFill>
              </a:ln>
            </p:spPr>
            <p:txBody>
              <a:bodyPr/>
              <a:lstStyle/>
              <a:p>
                <a:endParaRPr lang="vi-VN"/>
              </a:p>
            </p:txBody>
          </p:sp>
          <p:sp>
            <p:nvSpPr>
              <p:cNvPr id="24" name="TextBox 2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5" name="TextBox 25"/>
            <p:cNvSpPr txBox="1"/>
            <p:nvPr/>
          </p:nvSpPr>
          <p:spPr>
            <a:xfrm>
              <a:off x="304752" y="681444"/>
              <a:ext cx="8052322" cy="2133128"/>
            </a:xfrm>
            <a:prstGeom prst="rect">
              <a:avLst/>
            </a:prstGeom>
          </p:spPr>
          <p:txBody>
            <a:bodyPr lIns="0" tIns="0" rIns="0" bIns="0" rtlCol="0" anchor="t">
              <a:spAutoFit/>
            </a:bodyPr>
            <a:lstStyle/>
            <a:p>
              <a:pPr marL="0" lvl="0" indent="0" algn="ctr">
                <a:lnSpc>
                  <a:spcPts val="6218"/>
                </a:lnSpc>
                <a:spcBef>
                  <a:spcPct val="0"/>
                </a:spcBef>
              </a:pPr>
              <a:r>
                <a:rPr lang="en-US" sz="5758" spc="230">
                  <a:solidFill>
                    <a:srgbClr val="E94850"/>
                  </a:solidFill>
                  <a:latin typeface="Calistoga"/>
                </a:rPr>
                <a:t>A. PHẠM VI HOẠT ĐỘNG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TextBox 4"/>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5" name="Freeform 5"/>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rot="-691210">
            <a:off x="90893" y="7772117"/>
            <a:ext cx="1077738" cy="1018952"/>
          </a:xfrm>
          <a:custGeom>
            <a:avLst/>
            <a:gdLst/>
            <a:ahLst/>
            <a:cxnLst/>
            <a:rect l="l" t="t" r="r" b="b"/>
            <a:pathLst>
              <a:path w="1077738" h="1018952">
                <a:moveTo>
                  <a:pt x="0" y="0"/>
                </a:moveTo>
                <a:lnTo>
                  <a:pt x="1077738" y="0"/>
                </a:lnTo>
                <a:lnTo>
                  <a:pt x="1077738" y="1018952"/>
                </a:lnTo>
                <a:lnTo>
                  <a:pt x="0" y="10189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6" name="Group 16"/>
          <p:cNvGrpSpPr/>
          <p:nvPr/>
        </p:nvGrpSpPr>
        <p:grpSpPr>
          <a:xfrm>
            <a:off x="1028700" y="5669233"/>
            <a:ext cx="7572367" cy="5387678"/>
            <a:chOff x="0" y="-243970"/>
            <a:chExt cx="10096490" cy="7183569"/>
          </a:xfrm>
        </p:grpSpPr>
        <p:grpSp>
          <p:nvGrpSpPr>
            <p:cNvPr id="17" name="Group 17"/>
            <p:cNvGrpSpPr/>
            <p:nvPr/>
          </p:nvGrpSpPr>
          <p:grpSpPr>
            <a:xfrm>
              <a:off x="0" y="-243970"/>
              <a:ext cx="10096490" cy="7183569"/>
              <a:chOff x="0" y="-28575"/>
              <a:chExt cx="1182550" cy="841375"/>
            </a:xfrm>
          </p:grpSpPr>
          <p:sp>
            <p:nvSpPr>
              <p:cNvPr id="18" name="Freeform 18"/>
              <p:cNvSpPr/>
              <p:nvPr/>
            </p:nvSpPr>
            <p:spPr>
              <a:xfrm>
                <a:off x="0" y="0"/>
                <a:ext cx="1182550" cy="484370"/>
              </a:xfrm>
              <a:custGeom>
                <a:avLst/>
                <a:gdLst/>
                <a:ahLst/>
                <a:cxnLst/>
                <a:rect l="l" t="t" r="r" b="b"/>
                <a:pathLst>
                  <a:path w="1182550" h="484370">
                    <a:moveTo>
                      <a:pt x="50588" y="0"/>
                    </a:moveTo>
                    <a:lnTo>
                      <a:pt x="1131962" y="0"/>
                    </a:lnTo>
                    <a:cubicBezTo>
                      <a:pt x="1145379" y="0"/>
                      <a:pt x="1158246" y="5330"/>
                      <a:pt x="1167733" y="14817"/>
                    </a:cubicBezTo>
                    <a:cubicBezTo>
                      <a:pt x="1177220" y="24304"/>
                      <a:pt x="1182550" y="37172"/>
                      <a:pt x="1182550" y="50588"/>
                    </a:cubicBezTo>
                    <a:lnTo>
                      <a:pt x="1182550" y="433782"/>
                    </a:lnTo>
                    <a:cubicBezTo>
                      <a:pt x="1182550" y="447198"/>
                      <a:pt x="1177220" y="460066"/>
                      <a:pt x="1167733" y="469553"/>
                    </a:cubicBezTo>
                    <a:cubicBezTo>
                      <a:pt x="1158246" y="479040"/>
                      <a:pt x="1145379" y="484370"/>
                      <a:pt x="1131962" y="484370"/>
                    </a:cubicBezTo>
                    <a:lnTo>
                      <a:pt x="50588" y="484370"/>
                    </a:lnTo>
                    <a:cubicBezTo>
                      <a:pt x="37172" y="484370"/>
                      <a:pt x="24304" y="479040"/>
                      <a:pt x="14817" y="469553"/>
                    </a:cubicBezTo>
                    <a:cubicBezTo>
                      <a:pt x="5330" y="460066"/>
                      <a:pt x="0" y="447198"/>
                      <a:pt x="0" y="433782"/>
                    </a:cubicBezTo>
                    <a:lnTo>
                      <a:pt x="0" y="50588"/>
                    </a:lnTo>
                    <a:cubicBezTo>
                      <a:pt x="0" y="37172"/>
                      <a:pt x="5330" y="24304"/>
                      <a:pt x="14817" y="14817"/>
                    </a:cubicBezTo>
                    <a:cubicBezTo>
                      <a:pt x="24304" y="5330"/>
                      <a:pt x="37172" y="0"/>
                      <a:pt x="50588" y="0"/>
                    </a:cubicBezTo>
                    <a:close/>
                  </a:path>
                </a:pathLst>
              </a:custGeom>
              <a:solidFill>
                <a:srgbClr val="FFEFCA"/>
              </a:solidFill>
              <a:ln w="266700">
                <a:solidFill>
                  <a:srgbClr val="EF7A36"/>
                </a:solidFill>
              </a:ln>
            </p:spPr>
            <p:txBody>
              <a:bodyPr/>
              <a:lstStyle/>
              <a:p>
                <a:endParaRPr lang="vi-VN">
                  <a:latin typeface="Montserrat" pitchFamily="2" charset="0"/>
                </a:endParaRPr>
              </a:p>
            </p:txBody>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latin typeface="Montserrat" pitchFamily="2" charset="0"/>
                </a:endParaRPr>
              </a:p>
            </p:txBody>
          </p:sp>
        </p:grpSp>
        <p:sp>
          <p:nvSpPr>
            <p:cNvPr id="20" name="TextBox 20"/>
            <p:cNvSpPr txBox="1"/>
            <p:nvPr/>
          </p:nvSpPr>
          <p:spPr>
            <a:xfrm>
              <a:off x="575949" y="516427"/>
              <a:ext cx="8944591" cy="3102645"/>
            </a:xfrm>
            <a:prstGeom prst="rect">
              <a:avLst/>
            </a:prstGeom>
          </p:spPr>
          <p:txBody>
            <a:bodyPr wrap="square" lIns="0" tIns="0" rIns="0" bIns="0" rtlCol="0" anchor="t">
              <a:spAutoFit/>
            </a:bodyPr>
            <a:lstStyle/>
            <a:p>
              <a:pPr algn="ctr">
                <a:lnSpc>
                  <a:spcPts val="6208"/>
                </a:lnSpc>
              </a:pPr>
              <a:r>
                <a:rPr lang="en-US" sz="4434">
                  <a:solidFill>
                    <a:srgbClr val="000000"/>
                  </a:solidFill>
                  <a:latin typeface="Montserrat" pitchFamily="2" charset="0"/>
                </a:rPr>
                <a:t>Hỗ trợ trực tuyến thông qua kênh chat có sẵn trên sàn Shopee</a:t>
              </a:r>
            </a:p>
          </p:txBody>
        </p:sp>
      </p:grpSp>
      <p:grpSp>
        <p:nvGrpSpPr>
          <p:cNvPr id="21" name="Group 21"/>
          <p:cNvGrpSpPr/>
          <p:nvPr/>
        </p:nvGrpSpPr>
        <p:grpSpPr>
          <a:xfrm>
            <a:off x="1038217" y="2159367"/>
            <a:ext cx="7562850" cy="5380905"/>
            <a:chOff x="0" y="-243664"/>
            <a:chExt cx="10083800" cy="7174540"/>
          </a:xfrm>
        </p:grpSpPr>
        <p:grpSp>
          <p:nvGrpSpPr>
            <p:cNvPr id="22" name="Group 22"/>
            <p:cNvGrpSpPr/>
            <p:nvPr/>
          </p:nvGrpSpPr>
          <p:grpSpPr>
            <a:xfrm>
              <a:off x="0" y="-243664"/>
              <a:ext cx="10083800" cy="7174540"/>
              <a:chOff x="0" y="-28575"/>
              <a:chExt cx="1182550" cy="841375"/>
            </a:xfrm>
          </p:grpSpPr>
          <p:sp>
            <p:nvSpPr>
              <p:cNvPr id="23" name="Freeform 23"/>
              <p:cNvSpPr/>
              <p:nvPr/>
            </p:nvSpPr>
            <p:spPr>
              <a:xfrm>
                <a:off x="0" y="0"/>
                <a:ext cx="1182550" cy="484389"/>
              </a:xfrm>
              <a:custGeom>
                <a:avLst/>
                <a:gdLst/>
                <a:ahLst/>
                <a:cxnLst/>
                <a:rect l="l" t="t" r="r" b="b"/>
                <a:pathLst>
                  <a:path w="1182550" h="484389">
                    <a:moveTo>
                      <a:pt x="50588" y="0"/>
                    </a:moveTo>
                    <a:lnTo>
                      <a:pt x="1131962" y="0"/>
                    </a:lnTo>
                    <a:cubicBezTo>
                      <a:pt x="1145379" y="0"/>
                      <a:pt x="1158246" y="5330"/>
                      <a:pt x="1167733" y="14817"/>
                    </a:cubicBezTo>
                    <a:cubicBezTo>
                      <a:pt x="1177220" y="24304"/>
                      <a:pt x="1182550" y="37172"/>
                      <a:pt x="1182550" y="50588"/>
                    </a:cubicBezTo>
                    <a:lnTo>
                      <a:pt x="1182550" y="433800"/>
                    </a:lnTo>
                    <a:cubicBezTo>
                      <a:pt x="1182550" y="447217"/>
                      <a:pt x="1177220" y="460085"/>
                      <a:pt x="1167733" y="469572"/>
                    </a:cubicBezTo>
                    <a:cubicBezTo>
                      <a:pt x="1158246" y="479059"/>
                      <a:pt x="1145379" y="484389"/>
                      <a:pt x="1131962" y="484389"/>
                    </a:cubicBezTo>
                    <a:lnTo>
                      <a:pt x="50588" y="484389"/>
                    </a:lnTo>
                    <a:cubicBezTo>
                      <a:pt x="22649" y="484389"/>
                      <a:pt x="0" y="461740"/>
                      <a:pt x="0" y="433800"/>
                    </a:cubicBezTo>
                    <a:lnTo>
                      <a:pt x="0" y="50588"/>
                    </a:lnTo>
                    <a:cubicBezTo>
                      <a:pt x="0" y="37172"/>
                      <a:pt x="5330" y="24304"/>
                      <a:pt x="14817" y="14817"/>
                    </a:cubicBezTo>
                    <a:cubicBezTo>
                      <a:pt x="24304" y="5330"/>
                      <a:pt x="37172" y="0"/>
                      <a:pt x="50588" y="0"/>
                    </a:cubicBezTo>
                    <a:close/>
                  </a:path>
                </a:pathLst>
              </a:custGeom>
              <a:solidFill>
                <a:srgbClr val="FFEFCA"/>
              </a:solidFill>
              <a:ln w="266700">
                <a:solidFill>
                  <a:srgbClr val="EF7A36"/>
                </a:solidFill>
              </a:ln>
            </p:spPr>
            <p:txBody>
              <a:bodyPr/>
              <a:lstStyle/>
              <a:p>
                <a:endParaRPr lang="vi-VN">
                  <a:latin typeface="Montserrat" pitchFamily="2" charset="0"/>
                </a:endParaRPr>
              </a:p>
            </p:txBody>
          </p:sp>
          <p:sp>
            <p:nvSpPr>
              <p:cNvPr id="24" name="TextBox 2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latin typeface="Montserrat" pitchFamily="2" charset="0"/>
                </a:endParaRPr>
              </a:p>
            </p:txBody>
          </p:sp>
        </p:grpSp>
        <p:sp>
          <p:nvSpPr>
            <p:cNvPr id="25" name="TextBox 25"/>
            <p:cNvSpPr txBox="1"/>
            <p:nvPr/>
          </p:nvSpPr>
          <p:spPr>
            <a:xfrm>
              <a:off x="1219877" y="514721"/>
              <a:ext cx="7644047" cy="3101020"/>
            </a:xfrm>
            <a:prstGeom prst="rect">
              <a:avLst/>
            </a:prstGeom>
          </p:spPr>
          <p:txBody>
            <a:bodyPr lIns="0" tIns="0" rIns="0" bIns="0" rtlCol="0" anchor="t">
              <a:spAutoFit/>
            </a:bodyPr>
            <a:lstStyle/>
            <a:p>
              <a:pPr algn="ctr">
                <a:lnSpc>
                  <a:spcPts val="6154"/>
                </a:lnSpc>
              </a:pPr>
              <a:r>
                <a:rPr lang="en-US" sz="4396">
                  <a:solidFill>
                    <a:srgbClr val="000000"/>
                  </a:solidFill>
                  <a:latin typeface="Montserrat" pitchFamily="2" charset="0"/>
                </a:rPr>
                <a:t>Dịch vụ như chăm sóc khách hàng, tư vấn mua/trả hàng</a:t>
              </a:r>
            </a:p>
          </p:txBody>
        </p:sp>
      </p:grpSp>
      <p:grpSp>
        <p:nvGrpSpPr>
          <p:cNvPr id="26" name="Group 26"/>
          <p:cNvGrpSpPr/>
          <p:nvPr/>
        </p:nvGrpSpPr>
        <p:grpSpPr>
          <a:xfrm>
            <a:off x="9144000" y="2153521"/>
            <a:ext cx="7748784" cy="5553060"/>
            <a:chOff x="0" y="-251459"/>
            <a:chExt cx="10331712" cy="7404081"/>
          </a:xfrm>
        </p:grpSpPr>
        <p:grpSp>
          <p:nvGrpSpPr>
            <p:cNvPr id="27" name="Group 27"/>
            <p:cNvGrpSpPr/>
            <p:nvPr/>
          </p:nvGrpSpPr>
          <p:grpSpPr>
            <a:xfrm>
              <a:off x="0" y="-251459"/>
              <a:ext cx="10331712" cy="7404081"/>
              <a:chOff x="0" y="-28575"/>
              <a:chExt cx="1174061" cy="841375"/>
            </a:xfrm>
          </p:grpSpPr>
          <p:sp>
            <p:nvSpPr>
              <p:cNvPr id="28" name="Freeform 28"/>
              <p:cNvSpPr/>
              <p:nvPr/>
            </p:nvSpPr>
            <p:spPr>
              <a:xfrm>
                <a:off x="0" y="0"/>
                <a:ext cx="1174061" cy="469372"/>
              </a:xfrm>
              <a:custGeom>
                <a:avLst/>
                <a:gdLst/>
                <a:ahLst/>
                <a:cxnLst/>
                <a:rect l="l" t="t" r="r" b="b"/>
                <a:pathLst>
                  <a:path w="1174061" h="469372">
                    <a:moveTo>
                      <a:pt x="50954" y="0"/>
                    </a:moveTo>
                    <a:lnTo>
                      <a:pt x="1123107" y="0"/>
                    </a:lnTo>
                    <a:cubicBezTo>
                      <a:pt x="1151248" y="0"/>
                      <a:pt x="1174061" y="22813"/>
                      <a:pt x="1174061" y="50954"/>
                    </a:cubicBezTo>
                    <a:lnTo>
                      <a:pt x="1174061" y="418418"/>
                    </a:lnTo>
                    <a:cubicBezTo>
                      <a:pt x="1174061" y="446559"/>
                      <a:pt x="1151248" y="469372"/>
                      <a:pt x="1123107" y="469372"/>
                    </a:cubicBezTo>
                    <a:lnTo>
                      <a:pt x="50954" y="469372"/>
                    </a:lnTo>
                    <a:cubicBezTo>
                      <a:pt x="22813" y="469372"/>
                      <a:pt x="0" y="446559"/>
                      <a:pt x="0" y="418418"/>
                    </a:cubicBezTo>
                    <a:lnTo>
                      <a:pt x="0" y="50954"/>
                    </a:lnTo>
                    <a:cubicBezTo>
                      <a:pt x="0" y="22813"/>
                      <a:pt x="22813" y="0"/>
                      <a:pt x="50954" y="0"/>
                    </a:cubicBezTo>
                    <a:close/>
                  </a:path>
                </a:pathLst>
              </a:custGeom>
              <a:solidFill>
                <a:srgbClr val="FFEFCA"/>
              </a:solidFill>
              <a:ln w="266700">
                <a:solidFill>
                  <a:srgbClr val="EF7A36"/>
                </a:solidFill>
              </a:ln>
            </p:spPr>
            <p:txBody>
              <a:bodyPr/>
              <a:lstStyle/>
              <a:p>
                <a:endParaRPr lang="vi-VN">
                  <a:latin typeface="Montserrat" pitchFamily="2" charset="0"/>
                </a:endParaRPr>
              </a:p>
            </p:txBody>
          </p:sp>
          <p:sp>
            <p:nvSpPr>
              <p:cNvPr id="29" name="TextBox 29"/>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latin typeface="Montserrat" pitchFamily="2" charset="0"/>
                </a:endParaRPr>
              </a:p>
            </p:txBody>
          </p:sp>
        </p:grpSp>
        <p:sp>
          <p:nvSpPr>
            <p:cNvPr id="30" name="TextBox 30"/>
            <p:cNvSpPr txBox="1"/>
            <p:nvPr/>
          </p:nvSpPr>
          <p:spPr>
            <a:xfrm>
              <a:off x="1221555" y="811453"/>
              <a:ext cx="7888604" cy="1012413"/>
            </a:xfrm>
            <a:prstGeom prst="rect">
              <a:avLst/>
            </a:prstGeom>
          </p:spPr>
          <p:txBody>
            <a:bodyPr lIns="0" tIns="0" rIns="0" bIns="0" rtlCol="0" anchor="t">
              <a:spAutoFit/>
            </a:bodyPr>
            <a:lstStyle/>
            <a:p>
              <a:pPr algn="ctr">
                <a:lnSpc>
                  <a:spcPts val="6351"/>
                </a:lnSpc>
              </a:pPr>
              <a:r>
                <a:rPr lang="en-US" sz="4537">
                  <a:solidFill>
                    <a:srgbClr val="000000"/>
                  </a:solidFill>
                  <a:latin typeface="Montserrat" pitchFamily="2" charset="0"/>
                </a:rPr>
                <a:t> Giá thành rẻ hơn </a:t>
              </a:r>
            </a:p>
          </p:txBody>
        </p:sp>
        <p:sp>
          <p:nvSpPr>
            <p:cNvPr id="31" name="TextBox 31"/>
            <p:cNvSpPr txBox="1"/>
            <p:nvPr/>
          </p:nvSpPr>
          <p:spPr>
            <a:xfrm>
              <a:off x="132128" y="1998763"/>
              <a:ext cx="10067457" cy="1012413"/>
            </a:xfrm>
            <a:prstGeom prst="rect">
              <a:avLst/>
            </a:prstGeom>
          </p:spPr>
          <p:txBody>
            <a:bodyPr wrap="square" lIns="0" tIns="0" rIns="0" bIns="0" rtlCol="0" anchor="t">
              <a:spAutoFit/>
            </a:bodyPr>
            <a:lstStyle/>
            <a:p>
              <a:pPr algn="ctr">
                <a:lnSpc>
                  <a:spcPts val="6351"/>
                </a:lnSpc>
              </a:pPr>
              <a:r>
                <a:rPr lang="en-US" sz="4537">
                  <a:solidFill>
                    <a:srgbClr val="000000"/>
                  </a:solidFill>
                  <a:latin typeface="Montserrat" pitchFamily="2" charset="0"/>
                </a:rPr>
                <a:t>Kênh thanh toán đa dạng</a:t>
              </a:r>
            </a:p>
          </p:txBody>
        </p:sp>
      </p:grpSp>
      <p:sp>
        <p:nvSpPr>
          <p:cNvPr id="32" name="Freeform 32"/>
          <p:cNvSpPr/>
          <p:nvPr/>
        </p:nvSpPr>
        <p:spPr>
          <a:xfrm>
            <a:off x="9629767" y="5489540"/>
            <a:ext cx="6996840" cy="4581751"/>
          </a:xfrm>
          <a:custGeom>
            <a:avLst/>
            <a:gdLst/>
            <a:ahLst/>
            <a:cxnLst/>
            <a:rect l="l" t="t" r="r" b="b"/>
            <a:pathLst>
              <a:path w="6996840" h="4581751">
                <a:moveTo>
                  <a:pt x="0" y="0"/>
                </a:moveTo>
                <a:lnTo>
                  <a:pt x="6996840" y="0"/>
                </a:lnTo>
                <a:lnTo>
                  <a:pt x="6996840" y="4581751"/>
                </a:lnTo>
                <a:lnTo>
                  <a:pt x="0" y="4581751"/>
                </a:lnTo>
                <a:lnTo>
                  <a:pt x="0" y="0"/>
                </a:lnTo>
                <a:close/>
              </a:path>
            </a:pathLst>
          </a:custGeom>
          <a:blipFill>
            <a:blip r:embed="rId19"/>
            <a:stretch>
              <a:fillRect t="-20466" b="-26056"/>
            </a:stretch>
          </a:blipFill>
        </p:spPr>
        <p:txBody>
          <a:bodyPr/>
          <a:lstStyle/>
          <a:p>
            <a:endParaRPr lang="vi-VN"/>
          </a:p>
        </p:txBody>
      </p:sp>
      <p:grpSp>
        <p:nvGrpSpPr>
          <p:cNvPr id="33" name="Group 33"/>
          <p:cNvGrpSpPr/>
          <p:nvPr/>
        </p:nvGrpSpPr>
        <p:grpSpPr>
          <a:xfrm>
            <a:off x="3451875" y="351134"/>
            <a:ext cx="11511715" cy="1581406"/>
            <a:chOff x="0" y="0"/>
            <a:chExt cx="15348953" cy="2108541"/>
          </a:xfrm>
        </p:grpSpPr>
        <p:grpSp>
          <p:nvGrpSpPr>
            <p:cNvPr id="34" name="Group 34"/>
            <p:cNvGrpSpPr/>
            <p:nvPr/>
          </p:nvGrpSpPr>
          <p:grpSpPr>
            <a:xfrm>
              <a:off x="0" y="0"/>
              <a:ext cx="15348953" cy="2108541"/>
              <a:chOff x="0" y="0"/>
              <a:chExt cx="3399027" cy="466937"/>
            </a:xfrm>
          </p:grpSpPr>
          <p:sp>
            <p:nvSpPr>
              <p:cNvPr id="35" name="Freeform 35"/>
              <p:cNvSpPr/>
              <p:nvPr/>
            </p:nvSpPr>
            <p:spPr>
              <a:xfrm>
                <a:off x="0" y="0"/>
                <a:ext cx="3399027" cy="466937"/>
              </a:xfrm>
              <a:custGeom>
                <a:avLst/>
                <a:gdLst/>
                <a:ahLst/>
                <a:cxnLst/>
                <a:rect l="l" t="t" r="r" b="b"/>
                <a:pathLst>
                  <a:path w="3399027" h="466937">
                    <a:moveTo>
                      <a:pt x="30286" y="0"/>
                    </a:moveTo>
                    <a:lnTo>
                      <a:pt x="3368741" y="0"/>
                    </a:lnTo>
                    <a:cubicBezTo>
                      <a:pt x="3376774" y="0"/>
                      <a:pt x="3384477" y="3191"/>
                      <a:pt x="3390157" y="8870"/>
                    </a:cubicBezTo>
                    <a:cubicBezTo>
                      <a:pt x="3395836" y="14550"/>
                      <a:pt x="3399027" y="22253"/>
                      <a:pt x="3399027" y="30286"/>
                    </a:cubicBezTo>
                    <a:lnTo>
                      <a:pt x="3399027" y="436651"/>
                    </a:lnTo>
                    <a:cubicBezTo>
                      <a:pt x="3399027" y="453377"/>
                      <a:pt x="3385468" y="466937"/>
                      <a:pt x="3368741" y="466937"/>
                    </a:cubicBezTo>
                    <a:lnTo>
                      <a:pt x="30286" y="466937"/>
                    </a:lnTo>
                    <a:cubicBezTo>
                      <a:pt x="22253" y="466937"/>
                      <a:pt x="14550" y="463746"/>
                      <a:pt x="8870" y="458066"/>
                    </a:cubicBezTo>
                    <a:cubicBezTo>
                      <a:pt x="3191" y="452387"/>
                      <a:pt x="0" y="444683"/>
                      <a:pt x="0" y="436651"/>
                    </a:cubicBezTo>
                    <a:lnTo>
                      <a:pt x="0" y="30286"/>
                    </a:lnTo>
                    <a:cubicBezTo>
                      <a:pt x="0" y="13559"/>
                      <a:pt x="13559" y="0"/>
                      <a:pt x="30286" y="0"/>
                    </a:cubicBezTo>
                    <a:close/>
                  </a:path>
                </a:pathLst>
              </a:custGeom>
              <a:solidFill>
                <a:srgbClr val="FFEFCA"/>
              </a:solidFill>
              <a:ln w="104775">
                <a:solidFill>
                  <a:srgbClr val="E94850"/>
                </a:solidFill>
              </a:ln>
            </p:spPr>
            <p:txBody>
              <a:bodyPr/>
              <a:lstStyle/>
              <a:p>
                <a:endParaRPr lang="vi-VN"/>
              </a:p>
            </p:txBody>
          </p:sp>
          <p:sp>
            <p:nvSpPr>
              <p:cNvPr id="36" name="TextBox 36"/>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37" name="TextBox 37"/>
            <p:cNvSpPr txBox="1"/>
            <p:nvPr/>
          </p:nvSpPr>
          <p:spPr>
            <a:xfrm>
              <a:off x="540028" y="599988"/>
              <a:ext cx="14268898" cy="965714"/>
            </a:xfrm>
            <a:prstGeom prst="rect">
              <a:avLst/>
            </a:prstGeom>
          </p:spPr>
          <p:txBody>
            <a:bodyPr lIns="0" tIns="0" rIns="0" bIns="0" rtlCol="0" anchor="t">
              <a:spAutoFit/>
            </a:bodyPr>
            <a:lstStyle/>
            <a:p>
              <a:pPr marL="0" lvl="0" indent="0" algn="ctr">
                <a:lnSpc>
                  <a:spcPts val="5491"/>
                </a:lnSpc>
                <a:spcBef>
                  <a:spcPct val="0"/>
                </a:spcBef>
              </a:pPr>
              <a:r>
                <a:rPr lang="en-US" sz="5084" spc="203">
                  <a:solidFill>
                    <a:srgbClr val="E94850"/>
                  </a:solidFill>
                  <a:latin typeface="Calistoga"/>
                </a:rPr>
                <a:t>B. SẢN PHẨM, DỊCH VỤ VÀ GIÁ CẢ</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130603"/>
            <a:ext cx="15751560" cy="7144688"/>
            <a:chOff x="0" y="0"/>
            <a:chExt cx="2386575" cy="1082517"/>
          </a:xfrm>
        </p:grpSpPr>
        <p:sp>
          <p:nvSpPr>
            <p:cNvPr id="3" name="Freeform 3"/>
            <p:cNvSpPr/>
            <p:nvPr/>
          </p:nvSpPr>
          <p:spPr>
            <a:xfrm>
              <a:off x="0" y="0"/>
              <a:ext cx="2386575" cy="1082517"/>
            </a:xfrm>
            <a:custGeom>
              <a:avLst/>
              <a:gdLst/>
              <a:ahLst/>
              <a:cxnLst/>
              <a:rect l="l" t="t" r="r" b="b"/>
              <a:pathLst>
                <a:path w="2386575" h="1082517">
                  <a:moveTo>
                    <a:pt x="25067" y="0"/>
                  </a:moveTo>
                  <a:lnTo>
                    <a:pt x="2361508" y="0"/>
                  </a:lnTo>
                  <a:cubicBezTo>
                    <a:pt x="2375352" y="0"/>
                    <a:pt x="2386575" y="11223"/>
                    <a:pt x="2386575" y="25067"/>
                  </a:cubicBezTo>
                  <a:lnTo>
                    <a:pt x="2386575" y="1057451"/>
                  </a:lnTo>
                  <a:cubicBezTo>
                    <a:pt x="2386575" y="1064099"/>
                    <a:pt x="2383934" y="1070474"/>
                    <a:pt x="2379233" y="1075175"/>
                  </a:cubicBezTo>
                  <a:cubicBezTo>
                    <a:pt x="2374532" y="1079876"/>
                    <a:pt x="2368157" y="1082517"/>
                    <a:pt x="2361508" y="1082517"/>
                  </a:cubicBezTo>
                  <a:lnTo>
                    <a:pt x="25067" y="1082517"/>
                  </a:lnTo>
                  <a:cubicBezTo>
                    <a:pt x="18419" y="1082517"/>
                    <a:pt x="12043" y="1079876"/>
                    <a:pt x="7342" y="1075175"/>
                  </a:cubicBezTo>
                  <a:cubicBezTo>
                    <a:pt x="2641" y="1070474"/>
                    <a:pt x="0" y="1064099"/>
                    <a:pt x="0" y="1057451"/>
                  </a:cubicBezTo>
                  <a:lnTo>
                    <a:pt x="0" y="25067"/>
                  </a:lnTo>
                  <a:cubicBezTo>
                    <a:pt x="0" y="18419"/>
                    <a:pt x="2641" y="12043"/>
                    <a:pt x="7342" y="7342"/>
                  </a:cubicBezTo>
                  <a:cubicBezTo>
                    <a:pt x="12043" y="2641"/>
                    <a:pt x="18419" y="0"/>
                    <a:pt x="2506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Freeform 16"/>
          <p:cNvSpPr/>
          <p:nvPr/>
        </p:nvSpPr>
        <p:spPr>
          <a:xfrm>
            <a:off x="12750349" y="2546497"/>
            <a:ext cx="4983876" cy="6312899"/>
          </a:xfrm>
          <a:custGeom>
            <a:avLst/>
            <a:gdLst/>
            <a:ahLst/>
            <a:cxnLst/>
            <a:rect l="l" t="t" r="r" b="b"/>
            <a:pathLst>
              <a:path w="4983876" h="6312899">
                <a:moveTo>
                  <a:pt x="0" y="0"/>
                </a:moveTo>
                <a:lnTo>
                  <a:pt x="4983876" y="0"/>
                </a:lnTo>
                <a:lnTo>
                  <a:pt x="4983876" y="6312900"/>
                </a:lnTo>
                <a:lnTo>
                  <a:pt x="0" y="6312900"/>
                </a:lnTo>
                <a:lnTo>
                  <a:pt x="0" y="0"/>
                </a:lnTo>
                <a:close/>
              </a:path>
            </a:pathLst>
          </a:custGeom>
          <a:blipFill>
            <a:blip r:embed="rId15"/>
            <a:stretch>
              <a:fillRect l="-13333" r="-13333"/>
            </a:stretch>
          </a:blipFill>
        </p:spPr>
        <p:txBody>
          <a:bodyPr/>
          <a:lstStyle/>
          <a:p>
            <a:endParaRPr lang="vi-VN"/>
          </a:p>
        </p:txBody>
      </p:sp>
      <p:sp>
        <p:nvSpPr>
          <p:cNvPr id="17" name="TextBox 17"/>
          <p:cNvSpPr txBox="1"/>
          <p:nvPr/>
        </p:nvSpPr>
        <p:spPr>
          <a:xfrm>
            <a:off x="6932675" y="2584640"/>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Điểm mạnh</a:t>
            </a:r>
          </a:p>
        </p:txBody>
      </p:sp>
      <p:sp>
        <p:nvSpPr>
          <p:cNvPr id="18" name="TextBox 18"/>
          <p:cNvSpPr txBox="1"/>
          <p:nvPr/>
        </p:nvSpPr>
        <p:spPr>
          <a:xfrm>
            <a:off x="1762944" y="3471671"/>
            <a:ext cx="12018383" cy="5131533"/>
          </a:xfrm>
          <a:prstGeom prst="rect">
            <a:avLst/>
          </a:prstGeom>
        </p:spPr>
        <p:txBody>
          <a:bodyPr wrap="square" lIns="0" tIns="0" rIns="0" bIns="0" rtlCol="0" anchor="t">
            <a:spAutoFit/>
          </a:bodyPr>
          <a:lstStyle/>
          <a:p>
            <a:pPr marL="755651" lvl="1" indent="-377825">
              <a:lnSpc>
                <a:spcPts val="5775"/>
              </a:lnSpc>
              <a:buFont typeface="Arial"/>
              <a:buChar char="•"/>
            </a:pPr>
            <a:r>
              <a:rPr lang="en-US" sz="3500">
                <a:solidFill>
                  <a:srgbClr val="000000"/>
                </a:solidFill>
                <a:latin typeface="Montserrat" pitchFamily="2" charset="0"/>
              </a:rPr>
              <a:t>Có kinh nghiệm đi trước trên các hoạt động mua bán trực tuyến.</a:t>
            </a:r>
          </a:p>
          <a:p>
            <a:pPr marL="755651" lvl="1" indent="-377825">
              <a:lnSpc>
                <a:spcPts val="5775"/>
              </a:lnSpc>
              <a:buFont typeface="Arial"/>
              <a:buChar char="•"/>
            </a:pPr>
            <a:r>
              <a:rPr lang="en-US" sz="3500">
                <a:solidFill>
                  <a:srgbClr val="000000"/>
                </a:solidFill>
                <a:latin typeface="Montserrat" pitchFamily="2" charset="0"/>
              </a:rPr>
              <a:t>Thị trường lớn, phân bố rộng rãi.</a:t>
            </a:r>
          </a:p>
          <a:p>
            <a:pPr marL="755651" lvl="1" indent="-377825">
              <a:lnSpc>
                <a:spcPts val="5775"/>
              </a:lnSpc>
              <a:buFont typeface="Arial"/>
              <a:buChar char="•"/>
            </a:pPr>
            <a:r>
              <a:rPr lang="en-US" sz="3500">
                <a:solidFill>
                  <a:srgbClr val="000000"/>
                </a:solidFill>
                <a:latin typeface="Montserrat" pitchFamily="2" charset="0"/>
              </a:rPr>
              <a:t>Dễ dàng thao tác, cập nhật sản phẩm thường xuyên.</a:t>
            </a:r>
          </a:p>
          <a:p>
            <a:pPr marL="755651" lvl="1" indent="-377825">
              <a:lnSpc>
                <a:spcPts val="5775"/>
              </a:lnSpc>
              <a:buFont typeface="Arial"/>
              <a:buChar char="•"/>
            </a:pPr>
            <a:r>
              <a:rPr lang="en-US" sz="3500">
                <a:solidFill>
                  <a:srgbClr val="000000"/>
                </a:solidFill>
                <a:latin typeface="Montserrat" pitchFamily="2" charset="0"/>
              </a:rPr>
              <a:t>Không tốn nhiều thời gian của cả bên mua và bán.</a:t>
            </a:r>
          </a:p>
          <a:p>
            <a:pPr marL="755651" lvl="1" indent="-377825">
              <a:lnSpc>
                <a:spcPts val="5775"/>
              </a:lnSpc>
              <a:buFont typeface="Arial"/>
              <a:buChar char="•"/>
            </a:pPr>
            <a:r>
              <a:rPr lang="en-US" sz="3500">
                <a:solidFill>
                  <a:srgbClr val="000000"/>
                </a:solidFill>
                <a:latin typeface="Montserrat" pitchFamily="2" charset="0"/>
              </a:rPr>
              <a:t>Dễ dàng trao đổi, tư vấn, hỗ trợ khách hàng.</a:t>
            </a:r>
          </a:p>
        </p:txBody>
      </p:sp>
      <p:grpSp>
        <p:nvGrpSpPr>
          <p:cNvPr id="19" name="Group 19"/>
          <p:cNvGrpSpPr/>
          <p:nvPr/>
        </p:nvGrpSpPr>
        <p:grpSpPr>
          <a:xfrm>
            <a:off x="2556269" y="129075"/>
            <a:ext cx="12686019" cy="1881105"/>
            <a:chOff x="0" y="0"/>
            <a:chExt cx="16914692" cy="2508141"/>
          </a:xfrm>
        </p:grpSpPr>
        <p:grpSp>
          <p:nvGrpSpPr>
            <p:cNvPr id="20" name="Group 20"/>
            <p:cNvGrpSpPr/>
            <p:nvPr/>
          </p:nvGrpSpPr>
          <p:grpSpPr>
            <a:xfrm>
              <a:off x="0" y="0"/>
              <a:ext cx="16914692" cy="2508141"/>
              <a:chOff x="0" y="0"/>
              <a:chExt cx="4522278" cy="670571"/>
            </a:xfrm>
          </p:grpSpPr>
          <p:sp>
            <p:nvSpPr>
              <p:cNvPr id="21" name="Freeform 21"/>
              <p:cNvSpPr/>
              <p:nvPr/>
            </p:nvSpPr>
            <p:spPr>
              <a:xfrm>
                <a:off x="0" y="0"/>
                <a:ext cx="4522278" cy="670571"/>
              </a:xfrm>
              <a:custGeom>
                <a:avLst/>
                <a:gdLst/>
                <a:ahLst/>
                <a:cxnLst/>
                <a:rect l="l" t="t" r="r" b="b"/>
                <a:pathLst>
                  <a:path w="4522278" h="670571">
                    <a:moveTo>
                      <a:pt x="22763" y="0"/>
                    </a:moveTo>
                    <a:lnTo>
                      <a:pt x="4499515" y="0"/>
                    </a:lnTo>
                    <a:cubicBezTo>
                      <a:pt x="4512087" y="0"/>
                      <a:pt x="4522278" y="10191"/>
                      <a:pt x="4522278" y="22763"/>
                    </a:cubicBezTo>
                    <a:lnTo>
                      <a:pt x="4522278" y="647808"/>
                    </a:lnTo>
                    <a:cubicBezTo>
                      <a:pt x="4522278" y="653845"/>
                      <a:pt x="4519880" y="659635"/>
                      <a:pt x="4515611" y="663904"/>
                    </a:cubicBezTo>
                    <a:cubicBezTo>
                      <a:pt x="4511342" y="668173"/>
                      <a:pt x="4505552" y="670571"/>
                      <a:pt x="4499515" y="670571"/>
                    </a:cubicBezTo>
                    <a:lnTo>
                      <a:pt x="22763" y="670571"/>
                    </a:lnTo>
                    <a:cubicBezTo>
                      <a:pt x="10191" y="670571"/>
                      <a:pt x="0" y="660380"/>
                      <a:pt x="0" y="647808"/>
                    </a:cubicBezTo>
                    <a:lnTo>
                      <a:pt x="0" y="22763"/>
                    </a:lnTo>
                    <a:cubicBezTo>
                      <a:pt x="0" y="10191"/>
                      <a:pt x="10191" y="0"/>
                      <a:pt x="22763" y="0"/>
                    </a:cubicBezTo>
                    <a:close/>
                  </a:path>
                </a:pathLst>
              </a:custGeom>
              <a:solidFill>
                <a:srgbClr val="FFEFCA"/>
              </a:solidFill>
              <a:ln w="104775">
                <a:solidFill>
                  <a:srgbClr val="E94850"/>
                </a:solidFill>
              </a:ln>
            </p:spPr>
            <p:txBody>
              <a:bodyPr/>
              <a:lstStyle/>
              <a:p>
                <a:endParaRPr lang="vi-VN"/>
              </a:p>
            </p:txBody>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3" name="TextBox 23"/>
            <p:cNvSpPr txBox="1"/>
            <p:nvPr/>
          </p:nvSpPr>
          <p:spPr>
            <a:xfrm>
              <a:off x="595115" y="497253"/>
              <a:ext cx="15724461" cy="1561260"/>
            </a:xfrm>
            <a:prstGeom prst="rect">
              <a:avLst/>
            </a:prstGeom>
          </p:spPr>
          <p:txBody>
            <a:bodyPr lIns="0" tIns="0" rIns="0" bIns="0" rtlCol="0" anchor="t">
              <a:spAutoFit/>
            </a:bodyPr>
            <a:lstStyle/>
            <a:p>
              <a:pPr algn="ctr">
                <a:lnSpc>
                  <a:spcPts val="4548"/>
                </a:lnSpc>
              </a:pPr>
              <a:r>
                <a:rPr lang="en-US" sz="4211" spc="168">
                  <a:solidFill>
                    <a:srgbClr val="E94850"/>
                  </a:solidFill>
                  <a:latin typeface="Calistoga"/>
                </a:rPr>
                <a:t>C. PHÂN TÍCH MÔ HÌNH SWOT CÁC ĐỐI THỦ</a:t>
              </a:r>
            </a:p>
            <a:p>
              <a:pPr marL="0" lvl="0" indent="0" algn="ctr">
                <a:lnSpc>
                  <a:spcPts val="4548"/>
                </a:lnSpc>
                <a:spcBef>
                  <a:spcPct val="0"/>
                </a:spcBef>
              </a:pPr>
              <a:r>
                <a:rPr lang="en-US" sz="4211" spc="168">
                  <a:solidFill>
                    <a:srgbClr val="E94850"/>
                  </a:solidFill>
                  <a:latin typeface="Calistoga"/>
                </a:rPr>
                <a:t> CẠNH TRANH ONLINE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27165" y="2660177"/>
            <a:ext cx="15507387" cy="6859326"/>
            <a:chOff x="0" y="0"/>
            <a:chExt cx="2349580" cy="1039281"/>
          </a:xfrm>
        </p:grpSpPr>
        <p:sp>
          <p:nvSpPr>
            <p:cNvPr id="3" name="Freeform 3"/>
            <p:cNvSpPr/>
            <p:nvPr/>
          </p:nvSpPr>
          <p:spPr>
            <a:xfrm>
              <a:off x="0" y="0"/>
              <a:ext cx="2349580" cy="1039281"/>
            </a:xfrm>
            <a:custGeom>
              <a:avLst/>
              <a:gdLst/>
              <a:ahLst/>
              <a:cxnLst/>
              <a:rect l="l" t="t" r="r" b="b"/>
              <a:pathLst>
                <a:path w="2349580" h="1039281">
                  <a:moveTo>
                    <a:pt x="25461" y="0"/>
                  </a:moveTo>
                  <a:lnTo>
                    <a:pt x="2324118" y="0"/>
                  </a:lnTo>
                  <a:cubicBezTo>
                    <a:pt x="2338180" y="0"/>
                    <a:pt x="2349580" y="11399"/>
                    <a:pt x="2349580" y="25461"/>
                  </a:cubicBezTo>
                  <a:lnTo>
                    <a:pt x="2349580" y="1013820"/>
                  </a:lnTo>
                  <a:cubicBezTo>
                    <a:pt x="2349580" y="1020572"/>
                    <a:pt x="2346897" y="1027049"/>
                    <a:pt x="2342122" y="1031824"/>
                  </a:cubicBezTo>
                  <a:cubicBezTo>
                    <a:pt x="2337347" y="1036599"/>
                    <a:pt x="2330871" y="1039281"/>
                    <a:pt x="2324118" y="1039281"/>
                  </a:cubicBezTo>
                  <a:lnTo>
                    <a:pt x="25461" y="1039281"/>
                  </a:lnTo>
                  <a:cubicBezTo>
                    <a:pt x="11399" y="1039281"/>
                    <a:pt x="0" y="1027882"/>
                    <a:pt x="0" y="1013820"/>
                  </a:cubicBezTo>
                  <a:lnTo>
                    <a:pt x="0" y="25461"/>
                  </a:lnTo>
                  <a:cubicBezTo>
                    <a:pt x="0" y="11399"/>
                    <a:pt x="11399" y="0"/>
                    <a:pt x="25461"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6677276" y="3192927"/>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Điểm yếu</a:t>
            </a:r>
          </a:p>
        </p:txBody>
      </p:sp>
      <p:sp>
        <p:nvSpPr>
          <p:cNvPr id="17" name="TextBox 17"/>
          <p:cNvSpPr txBox="1"/>
          <p:nvPr/>
        </p:nvSpPr>
        <p:spPr>
          <a:xfrm>
            <a:off x="2322807" y="4196043"/>
            <a:ext cx="13642386" cy="5378395"/>
          </a:xfrm>
          <a:prstGeom prst="rect">
            <a:avLst/>
          </a:prstGeom>
        </p:spPr>
        <p:txBody>
          <a:bodyPr lIns="0" tIns="0" rIns="0" bIns="0" rtlCol="0" anchor="t">
            <a:spAutoFit/>
          </a:bodyPr>
          <a:lstStyle/>
          <a:p>
            <a:pPr marL="755651" lvl="1" indent="-377825">
              <a:lnSpc>
                <a:spcPts val="5320"/>
              </a:lnSpc>
              <a:buFont typeface="Arial"/>
              <a:buChar char="•"/>
            </a:pPr>
            <a:r>
              <a:rPr lang="en-US" sz="3500">
                <a:solidFill>
                  <a:srgbClr val="000000"/>
                </a:solidFill>
                <a:latin typeface="Montserrat" pitchFamily="2" charset="0"/>
              </a:rPr>
              <a:t>Còn non trẻ, chưa có kinh nghiệm, chưa thu hút được nhiều khách hàng biết đến shop.</a:t>
            </a:r>
          </a:p>
          <a:p>
            <a:pPr marL="755651" lvl="1" indent="-377825">
              <a:lnSpc>
                <a:spcPts val="5320"/>
              </a:lnSpc>
              <a:buFont typeface="Arial"/>
              <a:buChar char="•"/>
            </a:pPr>
            <a:r>
              <a:rPr lang="en-US" sz="3500">
                <a:solidFill>
                  <a:srgbClr val="000000"/>
                </a:solidFill>
                <a:latin typeface="Montserrat" pitchFamily="2" charset="0"/>
              </a:rPr>
              <a:t>Chất lượng sản phẩm chưa được đảm bảo về nguyên liệu, nguồn gốc xuất xứ.</a:t>
            </a:r>
          </a:p>
          <a:p>
            <a:pPr marL="755651" lvl="1" indent="-377825">
              <a:lnSpc>
                <a:spcPts val="5320"/>
              </a:lnSpc>
              <a:buFont typeface="Arial"/>
              <a:buChar char="•"/>
            </a:pPr>
            <a:r>
              <a:rPr lang="en-US" sz="3500">
                <a:solidFill>
                  <a:srgbClr val="000000"/>
                </a:solidFill>
                <a:latin typeface="Montserrat" pitchFamily="2" charset="0"/>
              </a:rPr>
              <a:t>Dễ bị cạnh tranh về giá cả, dịch vụ giữa các shop trong cùng 1 lĩnh vực.</a:t>
            </a:r>
          </a:p>
          <a:p>
            <a:pPr marL="755651" lvl="1" indent="-377825">
              <a:lnSpc>
                <a:spcPts val="5320"/>
              </a:lnSpc>
              <a:buFont typeface="Arial"/>
              <a:buChar char="•"/>
            </a:pPr>
            <a:r>
              <a:rPr lang="en-US" sz="3500">
                <a:solidFill>
                  <a:srgbClr val="000000"/>
                </a:solidFill>
                <a:latin typeface="Montserrat" pitchFamily="2" charset="0"/>
              </a:rPr>
              <a:t>Chưa mang được sự tín nhiệm đến với khách hàng.</a:t>
            </a:r>
          </a:p>
          <a:p>
            <a:pPr>
              <a:lnSpc>
                <a:spcPts val="5320"/>
              </a:lnSpc>
            </a:pPr>
            <a:endParaRPr lang="en-US" sz="3500">
              <a:solidFill>
                <a:srgbClr val="000000"/>
              </a:solidFill>
              <a:latin typeface="Montserrat" pitchFamily="2" charset="0"/>
            </a:endParaRPr>
          </a:p>
        </p:txBody>
      </p:sp>
      <p:grpSp>
        <p:nvGrpSpPr>
          <p:cNvPr id="18" name="Group 18"/>
          <p:cNvGrpSpPr/>
          <p:nvPr/>
        </p:nvGrpSpPr>
        <p:grpSpPr>
          <a:xfrm>
            <a:off x="2800991" y="383149"/>
            <a:ext cx="12686019" cy="1881105"/>
            <a:chOff x="0" y="0"/>
            <a:chExt cx="16914692" cy="2508141"/>
          </a:xfrm>
        </p:grpSpPr>
        <p:grpSp>
          <p:nvGrpSpPr>
            <p:cNvPr id="19" name="Group 19"/>
            <p:cNvGrpSpPr/>
            <p:nvPr/>
          </p:nvGrpSpPr>
          <p:grpSpPr>
            <a:xfrm>
              <a:off x="0" y="0"/>
              <a:ext cx="16914692" cy="2508141"/>
              <a:chOff x="0" y="0"/>
              <a:chExt cx="4522278" cy="670571"/>
            </a:xfrm>
          </p:grpSpPr>
          <p:sp>
            <p:nvSpPr>
              <p:cNvPr id="20" name="Freeform 20"/>
              <p:cNvSpPr/>
              <p:nvPr/>
            </p:nvSpPr>
            <p:spPr>
              <a:xfrm>
                <a:off x="0" y="0"/>
                <a:ext cx="4522278" cy="670571"/>
              </a:xfrm>
              <a:custGeom>
                <a:avLst/>
                <a:gdLst/>
                <a:ahLst/>
                <a:cxnLst/>
                <a:rect l="l" t="t" r="r" b="b"/>
                <a:pathLst>
                  <a:path w="4522278" h="670571">
                    <a:moveTo>
                      <a:pt x="22763" y="0"/>
                    </a:moveTo>
                    <a:lnTo>
                      <a:pt x="4499515" y="0"/>
                    </a:lnTo>
                    <a:cubicBezTo>
                      <a:pt x="4512087" y="0"/>
                      <a:pt x="4522278" y="10191"/>
                      <a:pt x="4522278" y="22763"/>
                    </a:cubicBezTo>
                    <a:lnTo>
                      <a:pt x="4522278" y="647808"/>
                    </a:lnTo>
                    <a:cubicBezTo>
                      <a:pt x="4522278" y="653845"/>
                      <a:pt x="4519880" y="659635"/>
                      <a:pt x="4515611" y="663904"/>
                    </a:cubicBezTo>
                    <a:cubicBezTo>
                      <a:pt x="4511342" y="668173"/>
                      <a:pt x="4505552" y="670571"/>
                      <a:pt x="4499515" y="670571"/>
                    </a:cubicBezTo>
                    <a:lnTo>
                      <a:pt x="22763" y="670571"/>
                    </a:lnTo>
                    <a:cubicBezTo>
                      <a:pt x="10191" y="670571"/>
                      <a:pt x="0" y="660380"/>
                      <a:pt x="0" y="647808"/>
                    </a:cubicBezTo>
                    <a:lnTo>
                      <a:pt x="0" y="22763"/>
                    </a:lnTo>
                    <a:cubicBezTo>
                      <a:pt x="0" y="10191"/>
                      <a:pt x="10191" y="0"/>
                      <a:pt x="22763" y="0"/>
                    </a:cubicBezTo>
                    <a:close/>
                  </a:path>
                </a:pathLst>
              </a:custGeom>
              <a:solidFill>
                <a:srgbClr val="FFEFCA"/>
              </a:solidFill>
              <a:ln w="104775">
                <a:solidFill>
                  <a:srgbClr val="E94850"/>
                </a:solidFill>
              </a:ln>
            </p:spPr>
            <p:txBody>
              <a:bodyPr/>
              <a:lstStyle/>
              <a:p>
                <a:endParaRPr lang="vi-VN"/>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2" name="TextBox 22"/>
            <p:cNvSpPr txBox="1"/>
            <p:nvPr/>
          </p:nvSpPr>
          <p:spPr>
            <a:xfrm>
              <a:off x="595115" y="497253"/>
              <a:ext cx="15724461" cy="1561260"/>
            </a:xfrm>
            <a:prstGeom prst="rect">
              <a:avLst/>
            </a:prstGeom>
          </p:spPr>
          <p:txBody>
            <a:bodyPr lIns="0" tIns="0" rIns="0" bIns="0" rtlCol="0" anchor="t">
              <a:spAutoFit/>
            </a:bodyPr>
            <a:lstStyle/>
            <a:p>
              <a:pPr algn="ctr">
                <a:lnSpc>
                  <a:spcPts val="4548"/>
                </a:lnSpc>
              </a:pPr>
              <a:r>
                <a:rPr lang="en-US" sz="4211" spc="168">
                  <a:solidFill>
                    <a:srgbClr val="E94850"/>
                  </a:solidFill>
                  <a:latin typeface="Calistoga"/>
                </a:rPr>
                <a:t>C. PHÂN TÍCH MÔ HÌNH SWOT CÁC ĐỐI THỦ</a:t>
              </a:r>
            </a:p>
            <a:p>
              <a:pPr marL="0" lvl="0" indent="0" algn="ctr">
                <a:lnSpc>
                  <a:spcPts val="4548"/>
                </a:lnSpc>
                <a:spcBef>
                  <a:spcPct val="0"/>
                </a:spcBef>
              </a:pPr>
              <a:r>
                <a:rPr lang="en-US" sz="4211" spc="168">
                  <a:solidFill>
                    <a:srgbClr val="E94850"/>
                  </a:solidFill>
                  <a:latin typeface="Calistoga"/>
                </a:rPr>
                <a:t> CẠNH TRANH ONLINE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27165" y="2498900"/>
            <a:ext cx="15277600" cy="7324000"/>
            <a:chOff x="0" y="0"/>
            <a:chExt cx="2314764" cy="1109685"/>
          </a:xfrm>
        </p:grpSpPr>
        <p:sp>
          <p:nvSpPr>
            <p:cNvPr id="3" name="Freeform 3"/>
            <p:cNvSpPr/>
            <p:nvPr/>
          </p:nvSpPr>
          <p:spPr>
            <a:xfrm>
              <a:off x="0" y="0"/>
              <a:ext cx="2314764" cy="1109685"/>
            </a:xfrm>
            <a:custGeom>
              <a:avLst/>
              <a:gdLst/>
              <a:ahLst/>
              <a:cxnLst/>
              <a:rect l="l" t="t" r="r" b="b"/>
              <a:pathLst>
                <a:path w="2314764" h="1109685">
                  <a:moveTo>
                    <a:pt x="25844" y="0"/>
                  </a:moveTo>
                  <a:lnTo>
                    <a:pt x="2288920" y="0"/>
                  </a:lnTo>
                  <a:cubicBezTo>
                    <a:pt x="2303193" y="0"/>
                    <a:pt x="2314764" y="11571"/>
                    <a:pt x="2314764" y="25844"/>
                  </a:cubicBezTo>
                  <a:lnTo>
                    <a:pt x="2314764" y="1083841"/>
                  </a:lnTo>
                  <a:cubicBezTo>
                    <a:pt x="2314764" y="1090696"/>
                    <a:pt x="2312041" y="1097269"/>
                    <a:pt x="2307194" y="1102116"/>
                  </a:cubicBezTo>
                  <a:cubicBezTo>
                    <a:pt x="2302348" y="1106963"/>
                    <a:pt x="2295774" y="1109685"/>
                    <a:pt x="2288920" y="1109685"/>
                  </a:cubicBezTo>
                  <a:lnTo>
                    <a:pt x="25844" y="1109685"/>
                  </a:lnTo>
                  <a:cubicBezTo>
                    <a:pt x="11571" y="1109685"/>
                    <a:pt x="0" y="1098115"/>
                    <a:pt x="0" y="1083841"/>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2">
              <a:extLst>
                <a:ext uri="{96DAC541-7B7A-43D3-8B79-37D633B846F1}">
                  <asvg:svgBlip xmlns:asvg="http://schemas.microsoft.com/office/drawing/2016/SVG/main" r:embed="rId13"/>
                </a:ext>
              </a:extLst>
            </a:blip>
            <a:stretch>
              <a:fillRect b="-49055"/>
            </a:stretch>
          </a:blipFill>
        </p:spPr>
        <p:txBody>
          <a:bodyPr/>
          <a:lstStyle/>
          <a:p>
            <a:endParaRPr lang="vi-VN"/>
          </a:p>
        </p:txBody>
      </p:sp>
      <p:sp>
        <p:nvSpPr>
          <p:cNvPr id="14" name="Freeform 14"/>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15" name="TextBox 15"/>
          <p:cNvSpPr txBox="1"/>
          <p:nvPr/>
        </p:nvSpPr>
        <p:spPr>
          <a:xfrm>
            <a:off x="6562382" y="2980562"/>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Cơ hội</a:t>
            </a:r>
          </a:p>
        </p:txBody>
      </p:sp>
      <p:sp>
        <p:nvSpPr>
          <p:cNvPr id="16" name="TextBox 16"/>
          <p:cNvSpPr txBox="1"/>
          <p:nvPr/>
        </p:nvSpPr>
        <p:spPr>
          <a:xfrm>
            <a:off x="1812809" y="3965722"/>
            <a:ext cx="13906312" cy="4822190"/>
          </a:xfrm>
          <a:prstGeom prst="rect">
            <a:avLst/>
          </a:prstGeom>
        </p:spPr>
        <p:txBody>
          <a:bodyPr lIns="0" tIns="0" rIns="0" bIns="0" rtlCol="0" anchor="t">
            <a:spAutoFit/>
          </a:bodyPr>
          <a:lstStyle/>
          <a:p>
            <a:pPr marL="755651" lvl="1" indent="-377825">
              <a:lnSpc>
                <a:spcPts val="5530"/>
              </a:lnSpc>
              <a:buFont typeface="Arial"/>
              <a:buChar char="•"/>
            </a:pPr>
            <a:r>
              <a:rPr lang="en-US" sz="3500">
                <a:solidFill>
                  <a:srgbClr val="000000"/>
                </a:solidFill>
                <a:latin typeface="Canva Sans"/>
              </a:rPr>
              <a:t>Nhu cầu ăn vặt của các bạn trẻ nhiều và có xu hướng tăng cao.</a:t>
            </a:r>
          </a:p>
          <a:p>
            <a:pPr marL="755651" lvl="1" indent="-377825">
              <a:lnSpc>
                <a:spcPts val="5530"/>
              </a:lnSpc>
              <a:buFont typeface="Arial"/>
              <a:buChar char="•"/>
            </a:pPr>
            <a:r>
              <a:rPr lang="en-US" sz="3500">
                <a:solidFill>
                  <a:srgbClr val="000000"/>
                </a:solidFill>
                <a:latin typeface="Canva Sans"/>
              </a:rPr>
              <a:t>Có thể sử dụng nhiều loại hình giảm giá để thu hút khách hàng: voucher, miễn phí ship,…</a:t>
            </a:r>
          </a:p>
          <a:p>
            <a:pPr marL="755651" lvl="1" indent="-377825">
              <a:lnSpc>
                <a:spcPts val="5530"/>
              </a:lnSpc>
              <a:buFont typeface="Arial"/>
              <a:buChar char="•"/>
            </a:pPr>
            <a:r>
              <a:rPr lang="en-US" sz="3500">
                <a:solidFill>
                  <a:srgbClr val="000000"/>
                </a:solidFill>
                <a:latin typeface="Canva Sans"/>
              </a:rPr>
              <a:t>Dễ dàng bắt kịp các xu hướng hiện nay để cải thiện sản phẩm cũng như dịch vụ của shop.</a:t>
            </a:r>
          </a:p>
          <a:p>
            <a:pPr marL="755651" lvl="1" indent="-377825">
              <a:lnSpc>
                <a:spcPts val="5530"/>
              </a:lnSpc>
              <a:buFont typeface="Arial"/>
              <a:buChar char="•"/>
            </a:pPr>
            <a:r>
              <a:rPr lang="en-US" sz="3500">
                <a:solidFill>
                  <a:srgbClr val="000000"/>
                </a:solidFill>
                <a:latin typeface="Canva Sans"/>
              </a:rPr>
              <a:t> Không chỉ khách hàng trong nước, cũng có thể là nước ngoài.</a:t>
            </a:r>
          </a:p>
        </p:txBody>
      </p:sp>
      <p:grpSp>
        <p:nvGrpSpPr>
          <p:cNvPr id="17" name="Group 17"/>
          <p:cNvGrpSpPr/>
          <p:nvPr/>
        </p:nvGrpSpPr>
        <p:grpSpPr>
          <a:xfrm>
            <a:off x="2800991" y="383149"/>
            <a:ext cx="12686019" cy="1881105"/>
            <a:chOff x="0" y="0"/>
            <a:chExt cx="16914692" cy="2508141"/>
          </a:xfrm>
        </p:grpSpPr>
        <p:grpSp>
          <p:nvGrpSpPr>
            <p:cNvPr id="18" name="Group 18"/>
            <p:cNvGrpSpPr/>
            <p:nvPr/>
          </p:nvGrpSpPr>
          <p:grpSpPr>
            <a:xfrm>
              <a:off x="0" y="0"/>
              <a:ext cx="16914692" cy="2508141"/>
              <a:chOff x="0" y="0"/>
              <a:chExt cx="4522278" cy="670571"/>
            </a:xfrm>
          </p:grpSpPr>
          <p:sp>
            <p:nvSpPr>
              <p:cNvPr id="19" name="Freeform 19"/>
              <p:cNvSpPr/>
              <p:nvPr/>
            </p:nvSpPr>
            <p:spPr>
              <a:xfrm>
                <a:off x="0" y="0"/>
                <a:ext cx="4522278" cy="670571"/>
              </a:xfrm>
              <a:custGeom>
                <a:avLst/>
                <a:gdLst/>
                <a:ahLst/>
                <a:cxnLst/>
                <a:rect l="l" t="t" r="r" b="b"/>
                <a:pathLst>
                  <a:path w="4522278" h="670571">
                    <a:moveTo>
                      <a:pt x="22763" y="0"/>
                    </a:moveTo>
                    <a:lnTo>
                      <a:pt x="4499515" y="0"/>
                    </a:lnTo>
                    <a:cubicBezTo>
                      <a:pt x="4512087" y="0"/>
                      <a:pt x="4522278" y="10191"/>
                      <a:pt x="4522278" y="22763"/>
                    </a:cubicBezTo>
                    <a:lnTo>
                      <a:pt x="4522278" y="647808"/>
                    </a:lnTo>
                    <a:cubicBezTo>
                      <a:pt x="4522278" y="653845"/>
                      <a:pt x="4519880" y="659635"/>
                      <a:pt x="4515611" y="663904"/>
                    </a:cubicBezTo>
                    <a:cubicBezTo>
                      <a:pt x="4511342" y="668173"/>
                      <a:pt x="4505552" y="670571"/>
                      <a:pt x="4499515" y="670571"/>
                    </a:cubicBezTo>
                    <a:lnTo>
                      <a:pt x="22763" y="670571"/>
                    </a:lnTo>
                    <a:cubicBezTo>
                      <a:pt x="10191" y="670571"/>
                      <a:pt x="0" y="660380"/>
                      <a:pt x="0" y="647808"/>
                    </a:cubicBezTo>
                    <a:lnTo>
                      <a:pt x="0" y="22763"/>
                    </a:lnTo>
                    <a:cubicBezTo>
                      <a:pt x="0" y="10191"/>
                      <a:pt x="10191" y="0"/>
                      <a:pt x="22763" y="0"/>
                    </a:cubicBezTo>
                    <a:close/>
                  </a:path>
                </a:pathLst>
              </a:custGeom>
              <a:solidFill>
                <a:srgbClr val="FFEFCA"/>
              </a:solidFill>
              <a:ln w="104775">
                <a:solidFill>
                  <a:srgbClr val="E94850"/>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1" name="TextBox 21"/>
            <p:cNvSpPr txBox="1"/>
            <p:nvPr/>
          </p:nvSpPr>
          <p:spPr>
            <a:xfrm>
              <a:off x="595115" y="497253"/>
              <a:ext cx="15724461" cy="1561260"/>
            </a:xfrm>
            <a:prstGeom prst="rect">
              <a:avLst/>
            </a:prstGeom>
          </p:spPr>
          <p:txBody>
            <a:bodyPr lIns="0" tIns="0" rIns="0" bIns="0" rtlCol="0" anchor="t">
              <a:spAutoFit/>
            </a:bodyPr>
            <a:lstStyle/>
            <a:p>
              <a:pPr algn="ctr">
                <a:lnSpc>
                  <a:spcPts val="4548"/>
                </a:lnSpc>
              </a:pPr>
              <a:r>
                <a:rPr lang="en-US" sz="4211" spc="168">
                  <a:solidFill>
                    <a:srgbClr val="E94850"/>
                  </a:solidFill>
                  <a:latin typeface="Calistoga"/>
                </a:rPr>
                <a:t>C. PHÂN TÍCH MÔ HÌNH SWOT CÁC ĐỐI THỦ</a:t>
              </a:r>
            </a:p>
            <a:p>
              <a:pPr marL="0" lvl="0" indent="0" algn="ctr">
                <a:lnSpc>
                  <a:spcPts val="4548"/>
                </a:lnSpc>
                <a:spcBef>
                  <a:spcPct val="0"/>
                </a:spcBef>
              </a:pPr>
              <a:r>
                <a:rPr lang="en-US" sz="4211" spc="168">
                  <a:solidFill>
                    <a:srgbClr val="E94850"/>
                  </a:solidFill>
                  <a:latin typeface="Calistoga"/>
                </a:rPr>
                <a:t> CẠNH TRANH ONLINE</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27165" y="2498900"/>
            <a:ext cx="15277600" cy="7324000"/>
            <a:chOff x="0" y="0"/>
            <a:chExt cx="2314764" cy="1109685"/>
          </a:xfrm>
        </p:grpSpPr>
        <p:sp>
          <p:nvSpPr>
            <p:cNvPr id="3" name="Freeform 3"/>
            <p:cNvSpPr/>
            <p:nvPr/>
          </p:nvSpPr>
          <p:spPr>
            <a:xfrm>
              <a:off x="0" y="0"/>
              <a:ext cx="2314764" cy="1109685"/>
            </a:xfrm>
            <a:custGeom>
              <a:avLst/>
              <a:gdLst/>
              <a:ahLst/>
              <a:cxnLst/>
              <a:rect l="l" t="t" r="r" b="b"/>
              <a:pathLst>
                <a:path w="2314764" h="1109685">
                  <a:moveTo>
                    <a:pt x="25844" y="0"/>
                  </a:moveTo>
                  <a:lnTo>
                    <a:pt x="2288920" y="0"/>
                  </a:lnTo>
                  <a:cubicBezTo>
                    <a:pt x="2303193" y="0"/>
                    <a:pt x="2314764" y="11571"/>
                    <a:pt x="2314764" y="25844"/>
                  </a:cubicBezTo>
                  <a:lnTo>
                    <a:pt x="2314764" y="1083841"/>
                  </a:lnTo>
                  <a:cubicBezTo>
                    <a:pt x="2314764" y="1090696"/>
                    <a:pt x="2312041" y="1097269"/>
                    <a:pt x="2307194" y="1102116"/>
                  </a:cubicBezTo>
                  <a:cubicBezTo>
                    <a:pt x="2302348" y="1106963"/>
                    <a:pt x="2295774" y="1109685"/>
                    <a:pt x="2288920" y="1109685"/>
                  </a:cubicBezTo>
                  <a:lnTo>
                    <a:pt x="25844" y="1109685"/>
                  </a:lnTo>
                  <a:cubicBezTo>
                    <a:pt x="11571" y="1109685"/>
                    <a:pt x="0" y="1098115"/>
                    <a:pt x="0" y="1083841"/>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2">
              <a:extLst>
                <a:ext uri="{96DAC541-7B7A-43D3-8B79-37D633B846F1}">
                  <asvg:svgBlip xmlns:asvg="http://schemas.microsoft.com/office/drawing/2016/SVG/main" r:embed="rId13"/>
                </a:ext>
              </a:extLst>
            </a:blip>
            <a:stretch>
              <a:fillRect b="-49055"/>
            </a:stretch>
          </a:blipFill>
        </p:spPr>
        <p:txBody>
          <a:bodyPr/>
          <a:lstStyle/>
          <a:p>
            <a:endParaRPr lang="vi-VN"/>
          </a:p>
        </p:txBody>
      </p:sp>
      <p:sp>
        <p:nvSpPr>
          <p:cNvPr id="14" name="Freeform 14"/>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grpSp>
        <p:nvGrpSpPr>
          <p:cNvPr id="15" name="Group 15"/>
          <p:cNvGrpSpPr/>
          <p:nvPr/>
        </p:nvGrpSpPr>
        <p:grpSpPr>
          <a:xfrm>
            <a:off x="2800991" y="383149"/>
            <a:ext cx="12686019" cy="1881105"/>
            <a:chOff x="0" y="0"/>
            <a:chExt cx="16914692" cy="2508141"/>
          </a:xfrm>
        </p:grpSpPr>
        <p:grpSp>
          <p:nvGrpSpPr>
            <p:cNvPr id="16" name="Group 16"/>
            <p:cNvGrpSpPr/>
            <p:nvPr/>
          </p:nvGrpSpPr>
          <p:grpSpPr>
            <a:xfrm>
              <a:off x="0" y="0"/>
              <a:ext cx="16914692" cy="2508141"/>
              <a:chOff x="0" y="0"/>
              <a:chExt cx="4522278" cy="670571"/>
            </a:xfrm>
          </p:grpSpPr>
          <p:sp>
            <p:nvSpPr>
              <p:cNvPr id="17" name="Freeform 17"/>
              <p:cNvSpPr/>
              <p:nvPr/>
            </p:nvSpPr>
            <p:spPr>
              <a:xfrm>
                <a:off x="0" y="0"/>
                <a:ext cx="4522278" cy="670571"/>
              </a:xfrm>
              <a:custGeom>
                <a:avLst/>
                <a:gdLst/>
                <a:ahLst/>
                <a:cxnLst/>
                <a:rect l="l" t="t" r="r" b="b"/>
                <a:pathLst>
                  <a:path w="4522278" h="670571">
                    <a:moveTo>
                      <a:pt x="22763" y="0"/>
                    </a:moveTo>
                    <a:lnTo>
                      <a:pt x="4499515" y="0"/>
                    </a:lnTo>
                    <a:cubicBezTo>
                      <a:pt x="4512087" y="0"/>
                      <a:pt x="4522278" y="10191"/>
                      <a:pt x="4522278" y="22763"/>
                    </a:cubicBezTo>
                    <a:lnTo>
                      <a:pt x="4522278" y="647808"/>
                    </a:lnTo>
                    <a:cubicBezTo>
                      <a:pt x="4522278" y="653845"/>
                      <a:pt x="4519880" y="659635"/>
                      <a:pt x="4515611" y="663904"/>
                    </a:cubicBezTo>
                    <a:cubicBezTo>
                      <a:pt x="4511342" y="668173"/>
                      <a:pt x="4505552" y="670571"/>
                      <a:pt x="4499515" y="670571"/>
                    </a:cubicBezTo>
                    <a:lnTo>
                      <a:pt x="22763" y="670571"/>
                    </a:lnTo>
                    <a:cubicBezTo>
                      <a:pt x="10191" y="670571"/>
                      <a:pt x="0" y="660380"/>
                      <a:pt x="0" y="647808"/>
                    </a:cubicBezTo>
                    <a:lnTo>
                      <a:pt x="0" y="22763"/>
                    </a:lnTo>
                    <a:cubicBezTo>
                      <a:pt x="0" y="10191"/>
                      <a:pt x="10191" y="0"/>
                      <a:pt x="22763" y="0"/>
                    </a:cubicBezTo>
                    <a:close/>
                  </a:path>
                </a:pathLst>
              </a:custGeom>
              <a:solidFill>
                <a:srgbClr val="FFEFCA"/>
              </a:solidFill>
              <a:ln w="104775">
                <a:solidFill>
                  <a:srgbClr val="E94850"/>
                </a:solidFill>
              </a:ln>
            </p:spPr>
            <p:txBody>
              <a:bodyPr/>
              <a:lstStyle/>
              <a:p>
                <a:endParaRPr lang="vi-VN"/>
              </a:p>
            </p:txBody>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9" name="TextBox 19"/>
            <p:cNvSpPr txBox="1"/>
            <p:nvPr/>
          </p:nvSpPr>
          <p:spPr>
            <a:xfrm>
              <a:off x="595115" y="497253"/>
              <a:ext cx="15724461" cy="1561260"/>
            </a:xfrm>
            <a:prstGeom prst="rect">
              <a:avLst/>
            </a:prstGeom>
          </p:spPr>
          <p:txBody>
            <a:bodyPr lIns="0" tIns="0" rIns="0" bIns="0" rtlCol="0" anchor="t">
              <a:spAutoFit/>
            </a:bodyPr>
            <a:lstStyle/>
            <a:p>
              <a:pPr algn="ctr">
                <a:lnSpc>
                  <a:spcPts val="4548"/>
                </a:lnSpc>
              </a:pPr>
              <a:r>
                <a:rPr lang="en-US" sz="4211" spc="168">
                  <a:solidFill>
                    <a:srgbClr val="E94850"/>
                  </a:solidFill>
                  <a:latin typeface="Calistoga"/>
                </a:rPr>
                <a:t>C. PHÂN TÍCH MÔ HÌNH SWOT CÁC ĐỐI THỦ</a:t>
              </a:r>
            </a:p>
            <a:p>
              <a:pPr marL="0" lvl="0" indent="0" algn="ctr">
                <a:lnSpc>
                  <a:spcPts val="4548"/>
                </a:lnSpc>
                <a:spcBef>
                  <a:spcPct val="0"/>
                </a:spcBef>
              </a:pPr>
              <a:r>
                <a:rPr lang="en-US" sz="4211" spc="168">
                  <a:solidFill>
                    <a:srgbClr val="E94850"/>
                  </a:solidFill>
                  <a:latin typeface="Calistoga"/>
                </a:rPr>
                <a:t> CẠNH TRANH ONLINE</a:t>
              </a:r>
            </a:p>
          </p:txBody>
        </p:sp>
      </p:grpSp>
      <p:sp>
        <p:nvSpPr>
          <p:cNvPr id="20" name="Freeform 20"/>
          <p:cNvSpPr/>
          <p:nvPr/>
        </p:nvSpPr>
        <p:spPr>
          <a:xfrm>
            <a:off x="10370646" y="4632290"/>
            <a:ext cx="5558259" cy="4321546"/>
          </a:xfrm>
          <a:custGeom>
            <a:avLst/>
            <a:gdLst/>
            <a:ahLst/>
            <a:cxnLst/>
            <a:rect l="l" t="t" r="r" b="b"/>
            <a:pathLst>
              <a:path w="5558259" h="4321546">
                <a:moveTo>
                  <a:pt x="0" y="0"/>
                </a:moveTo>
                <a:lnTo>
                  <a:pt x="5558259" y="0"/>
                </a:lnTo>
                <a:lnTo>
                  <a:pt x="5558259" y="4321546"/>
                </a:lnTo>
                <a:lnTo>
                  <a:pt x="0" y="43215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21" name="TextBox 21"/>
          <p:cNvSpPr txBox="1"/>
          <p:nvPr/>
        </p:nvSpPr>
        <p:spPr>
          <a:xfrm>
            <a:off x="6562382" y="3046508"/>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Thách thức</a:t>
            </a:r>
          </a:p>
        </p:txBody>
      </p:sp>
      <p:sp>
        <p:nvSpPr>
          <p:cNvPr id="22" name="TextBox 22"/>
          <p:cNvSpPr txBox="1"/>
          <p:nvPr/>
        </p:nvSpPr>
        <p:spPr>
          <a:xfrm>
            <a:off x="1812809" y="4283878"/>
            <a:ext cx="8381853" cy="4871847"/>
          </a:xfrm>
          <a:prstGeom prst="rect">
            <a:avLst/>
          </a:prstGeom>
        </p:spPr>
        <p:txBody>
          <a:bodyPr lIns="0" tIns="0" rIns="0" bIns="0" rtlCol="0" anchor="t">
            <a:spAutoFit/>
          </a:bodyPr>
          <a:lstStyle/>
          <a:p>
            <a:pPr marL="755651" lvl="1" indent="-377825">
              <a:lnSpc>
                <a:spcPts val="5530"/>
              </a:lnSpc>
              <a:buFont typeface="Arial"/>
              <a:buChar char="•"/>
            </a:pPr>
            <a:r>
              <a:rPr lang="en-US" sz="3500">
                <a:solidFill>
                  <a:srgbClr val="000000"/>
                </a:solidFill>
                <a:latin typeface="Montserrat" pitchFamily="2" charset="0"/>
              </a:rPr>
              <a:t> Thị trường cạnh tranh mạnh, nhiều đối thủ.</a:t>
            </a:r>
          </a:p>
          <a:p>
            <a:pPr marL="755651" lvl="1" indent="-377825">
              <a:lnSpc>
                <a:spcPts val="5530"/>
              </a:lnSpc>
              <a:buFont typeface="Arial"/>
              <a:buChar char="•"/>
            </a:pPr>
            <a:r>
              <a:rPr lang="en-US" sz="3500">
                <a:solidFill>
                  <a:srgbClr val="000000"/>
                </a:solidFill>
                <a:latin typeface="Montserrat" pitchFamily="2" charset="0"/>
              </a:rPr>
              <a:t> Các nguy cơ tiềm ẩn: đánh cắp thông tin khách hàng/đơn hàng, giả mạo sản phẩm, “treo đầu dê bán thịt chó”, sự cố xảy ra trong quá trình vận chuyển.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6059442" y="216814"/>
            <a:ext cx="6496370" cy="2572006"/>
            <a:chOff x="0" y="0"/>
            <a:chExt cx="1693729" cy="670571"/>
          </a:xfrm>
        </p:grpSpPr>
        <p:sp>
          <p:nvSpPr>
            <p:cNvPr id="3" name="Freeform 3"/>
            <p:cNvSpPr/>
            <p:nvPr/>
          </p:nvSpPr>
          <p:spPr>
            <a:xfrm>
              <a:off x="0" y="0"/>
              <a:ext cx="1693729" cy="670571"/>
            </a:xfrm>
            <a:custGeom>
              <a:avLst/>
              <a:gdLst/>
              <a:ahLst/>
              <a:cxnLst/>
              <a:rect l="l" t="t" r="r" b="b"/>
              <a:pathLst>
                <a:path w="1693729" h="670571">
                  <a:moveTo>
                    <a:pt x="60778" y="0"/>
                  </a:moveTo>
                  <a:lnTo>
                    <a:pt x="1632950" y="0"/>
                  </a:lnTo>
                  <a:cubicBezTo>
                    <a:pt x="1649070" y="0"/>
                    <a:pt x="1664529" y="6403"/>
                    <a:pt x="1675927" y="17802"/>
                  </a:cubicBezTo>
                  <a:cubicBezTo>
                    <a:pt x="1687325" y="29200"/>
                    <a:pt x="1693729" y="44659"/>
                    <a:pt x="1693729" y="60778"/>
                  </a:cubicBezTo>
                  <a:lnTo>
                    <a:pt x="1693729" y="609793"/>
                  </a:lnTo>
                  <a:cubicBezTo>
                    <a:pt x="1693729" y="625913"/>
                    <a:pt x="1687325" y="641372"/>
                    <a:pt x="1675927" y="652770"/>
                  </a:cubicBezTo>
                  <a:cubicBezTo>
                    <a:pt x="1664529" y="664168"/>
                    <a:pt x="1649070" y="670571"/>
                    <a:pt x="1632950" y="670571"/>
                  </a:cubicBezTo>
                  <a:lnTo>
                    <a:pt x="60778" y="670571"/>
                  </a:lnTo>
                  <a:cubicBezTo>
                    <a:pt x="44659" y="670571"/>
                    <a:pt x="29200" y="664168"/>
                    <a:pt x="17802" y="652770"/>
                  </a:cubicBezTo>
                  <a:cubicBezTo>
                    <a:pt x="6403" y="641372"/>
                    <a:pt x="0" y="625913"/>
                    <a:pt x="0" y="609793"/>
                  </a:cubicBezTo>
                  <a:lnTo>
                    <a:pt x="0" y="60778"/>
                  </a:lnTo>
                  <a:cubicBezTo>
                    <a:pt x="0" y="44659"/>
                    <a:pt x="6403" y="29200"/>
                    <a:pt x="17802" y="17802"/>
                  </a:cubicBezTo>
                  <a:cubicBezTo>
                    <a:pt x="29200" y="6403"/>
                    <a:pt x="44659" y="0"/>
                    <a:pt x="60778" y="0"/>
                  </a:cubicBezTo>
                  <a:close/>
                </a:path>
              </a:pathLst>
            </a:custGeom>
            <a:solidFill>
              <a:srgbClr val="FFEFCA"/>
            </a:solidFill>
            <a:ln w="104775">
              <a:solidFill>
                <a:srgbClr val="E94850"/>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5" name="Group 5"/>
          <p:cNvGrpSpPr/>
          <p:nvPr/>
        </p:nvGrpSpPr>
        <p:grpSpPr>
          <a:xfrm>
            <a:off x="1768085" y="3592429"/>
            <a:ext cx="6921608" cy="4423118"/>
            <a:chOff x="0" y="0"/>
            <a:chExt cx="1804596" cy="1153192"/>
          </a:xfrm>
        </p:grpSpPr>
        <p:sp>
          <p:nvSpPr>
            <p:cNvPr id="6" name="Freeform 6"/>
            <p:cNvSpPr/>
            <p:nvPr/>
          </p:nvSpPr>
          <p:spPr>
            <a:xfrm>
              <a:off x="0" y="0"/>
              <a:ext cx="1804596" cy="1153192"/>
            </a:xfrm>
            <a:custGeom>
              <a:avLst/>
              <a:gdLst/>
              <a:ahLst/>
              <a:cxnLst/>
              <a:rect l="l" t="t" r="r" b="b"/>
              <a:pathLst>
                <a:path w="1804596" h="1153192">
                  <a:moveTo>
                    <a:pt x="57044" y="0"/>
                  </a:moveTo>
                  <a:lnTo>
                    <a:pt x="1747552" y="0"/>
                  </a:lnTo>
                  <a:cubicBezTo>
                    <a:pt x="1779057" y="0"/>
                    <a:pt x="1804596" y="25540"/>
                    <a:pt x="1804596" y="57044"/>
                  </a:cubicBezTo>
                  <a:lnTo>
                    <a:pt x="1804596" y="1096148"/>
                  </a:lnTo>
                  <a:cubicBezTo>
                    <a:pt x="1804596" y="1127652"/>
                    <a:pt x="1779057" y="1153192"/>
                    <a:pt x="1747552" y="1153192"/>
                  </a:cubicBezTo>
                  <a:lnTo>
                    <a:pt x="57044" y="1153192"/>
                  </a:lnTo>
                  <a:cubicBezTo>
                    <a:pt x="25540" y="1153192"/>
                    <a:pt x="0" y="1127652"/>
                    <a:pt x="0" y="1096148"/>
                  </a:cubicBezTo>
                  <a:lnTo>
                    <a:pt x="0" y="57044"/>
                  </a:lnTo>
                  <a:cubicBezTo>
                    <a:pt x="0" y="25540"/>
                    <a:pt x="25540" y="0"/>
                    <a:pt x="57044" y="0"/>
                  </a:cubicBezTo>
                  <a:close/>
                </a:path>
              </a:pathLst>
            </a:custGeom>
            <a:solidFill>
              <a:srgbClr val="FFEFCA"/>
            </a:solidFill>
            <a:ln w="104775">
              <a:solidFill>
                <a:srgbClr val="E94850"/>
              </a:solidFill>
            </a:ln>
          </p:spPr>
          <p:txBody>
            <a:bodyPr/>
            <a:lstStyle/>
            <a:p>
              <a:endParaRPr lang="vi-V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8" name="Group 8"/>
          <p:cNvGrpSpPr/>
          <p:nvPr/>
        </p:nvGrpSpPr>
        <p:grpSpPr>
          <a:xfrm>
            <a:off x="10108918" y="3585416"/>
            <a:ext cx="6738252" cy="4430131"/>
            <a:chOff x="0" y="0"/>
            <a:chExt cx="1756792" cy="1155020"/>
          </a:xfrm>
        </p:grpSpPr>
        <p:sp>
          <p:nvSpPr>
            <p:cNvPr id="9" name="Freeform 9"/>
            <p:cNvSpPr/>
            <p:nvPr/>
          </p:nvSpPr>
          <p:spPr>
            <a:xfrm>
              <a:off x="0" y="0"/>
              <a:ext cx="1756792" cy="1155020"/>
            </a:xfrm>
            <a:custGeom>
              <a:avLst/>
              <a:gdLst/>
              <a:ahLst/>
              <a:cxnLst/>
              <a:rect l="l" t="t" r="r" b="b"/>
              <a:pathLst>
                <a:path w="1756792" h="1155020">
                  <a:moveTo>
                    <a:pt x="58596" y="0"/>
                  </a:moveTo>
                  <a:lnTo>
                    <a:pt x="1698195" y="0"/>
                  </a:lnTo>
                  <a:cubicBezTo>
                    <a:pt x="1730557" y="0"/>
                    <a:pt x="1756792" y="26235"/>
                    <a:pt x="1756792" y="58596"/>
                  </a:cubicBezTo>
                  <a:lnTo>
                    <a:pt x="1756792" y="1096424"/>
                  </a:lnTo>
                  <a:cubicBezTo>
                    <a:pt x="1756792" y="1128786"/>
                    <a:pt x="1730557" y="1155020"/>
                    <a:pt x="1698195" y="1155020"/>
                  </a:cubicBezTo>
                  <a:lnTo>
                    <a:pt x="58596" y="1155020"/>
                  </a:lnTo>
                  <a:cubicBezTo>
                    <a:pt x="26235" y="1155020"/>
                    <a:pt x="0" y="1128786"/>
                    <a:pt x="0" y="1096424"/>
                  </a:cubicBezTo>
                  <a:lnTo>
                    <a:pt x="0" y="58596"/>
                  </a:lnTo>
                  <a:cubicBezTo>
                    <a:pt x="0" y="26235"/>
                    <a:pt x="26235" y="0"/>
                    <a:pt x="58596" y="0"/>
                  </a:cubicBezTo>
                  <a:close/>
                </a:path>
              </a:pathLst>
            </a:custGeom>
            <a:solidFill>
              <a:srgbClr val="FFEFCA"/>
            </a:solidFill>
            <a:ln w="104775">
              <a:solidFill>
                <a:srgbClr val="E94850"/>
              </a:solidFill>
            </a:ln>
          </p:spPr>
          <p:txBody>
            <a:bodyPr/>
            <a:lstStyle/>
            <a:p>
              <a:endParaRPr lang="vi-VN"/>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1" name="Freeform 11"/>
          <p:cNvSpPr/>
          <p:nvPr/>
        </p:nvSpPr>
        <p:spPr>
          <a:xfrm>
            <a:off x="-2101271" y="-1028700"/>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H="1">
            <a:off x="16170453" y="-1028700"/>
            <a:ext cx="4214904" cy="4114800"/>
          </a:xfrm>
          <a:custGeom>
            <a:avLst/>
            <a:gdLst/>
            <a:ahLst/>
            <a:cxnLst/>
            <a:rect l="l" t="t" r="r" b="b"/>
            <a:pathLst>
              <a:path w="4214904" h="4114800">
                <a:moveTo>
                  <a:pt x="4214904" y="0"/>
                </a:moveTo>
                <a:lnTo>
                  <a:pt x="0" y="0"/>
                </a:lnTo>
                <a:lnTo>
                  <a:pt x="0" y="4114800"/>
                </a:lnTo>
                <a:lnTo>
                  <a:pt x="4214904" y="4114800"/>
                </a:lnTo>
                <a:lnTo>
                  <a:pt x="421490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Freeform 13"/>
          <p:cNvSpPr/>
          <p:nvPr/>
        </p:nvSpPr>
        <p:spPr>
          <a:xfrm rot="298719" flipH="1">
            <a:off x="3970660"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4" name="Freeform 14"/>
          <p:cNvSpPr/>
          <p:nvPr/>
        </p:nvSpPr>
        <p:spPr>
          <a:xfrm rot="-521836">
            <a:off x="17620234" y="7427798"/>
            <a:ext cx="931849" cy="1175497"/>
          </a:xfrm>
          <a:custGeom>
            <a:avLst/>
            <a:gdLst/>
            <a:ahLst/>
            <a:cxnLst/>
            <a:rect l="l" t="t" r="r" b="b"/>
            <a:pathLst>
              <a:path w="931849" h="1175497">
                <a:moveTo>
                  <a:pt x="0" y="0"/>
                </a:moveTo>
                <a:lnTo>
                  <a:pt x="931849" y="0"/>
                </a:lnTo>
                <a:lnTo>
                  <a:pt x="931849" y="1175497"/>
                </a:lnTo>
                <a:lnTo>
                  <a:pt x="0" y="117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5" name="Freeform 15"/>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6" name="Freeform 16"/>
          <p:cNvSpPr/>
          <p:nvPr/>
        </p:nvSpPr>
        <p:spPr>
          <a:xfrm rot="-5400000">
            <a:off x="9279969" y="940403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7" name="Freeform 17"/>
          <p:cNvSpPr/>
          <p:nvPr/>
        </p:nvSpPr>
        <p:spPr>
          <a:xfrm rot="-5400000">
            <a:off x="4075233" y="566503"/>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8" name="Freeform 18"/>
          <p:cNvSpPr/>
          <p:nvPr/>
        </p:nvSpPr>
        <p:spPr>
          <a:xfrm rot="-10800000">
            <a:off x="278501" y="910606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9" name="Freeform 19"/>
          <p:cNvSpPr/>
          <p:nvPr/>
        </p:nvSpPr>
        <p:spPr>
          <a:xfrm rot="-10800000">
            <a:off x="17781694" y="393190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20" name="Freeform 20"/>
          <p:cNvSpPr/>
          <p:nvPr/>
        </p:nvSpPr>
        <p:spPr>
          <a:xfrm rot="-5400000">
            <a:off x="17779710" y="6202117"/>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21" name="Freeform 21"/>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22" name="Freeform 22"/>
          <p:cNvSpPr/>
          <p:nvPr/>
        </p:nvSpPr>
        <p:spPr>
          <a:xfrm rot="-5400000">
            <a:off x="16718529" y="9656868"/>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23" name="TextBox 23"/>
          <p:cNvSpPr txBox="1"/>
          <p:nvPr/>
        </p:nvSpPr>
        <p:spPr>
          <a:xfrm>
            <a:off x="5469250" y="744566"/>
            <a:ext cx="7676754" cy="1583177"/>
          </a:xfrm>
          <a:prstGeom prst="rect">
            <a:avLst/>
          </a:prstGeom>
        </p:spPr>
        <p:txBody>
          <a:bodyPr lIns="0" tIns="0" rIns="0" bIns="0" rtlCol="0" anchor="t">
            <a:spAutoFit/>
          </a:bodyPr>
          <a:lstStyle/>
          <a:p>
            <a:pPr marL="0" lvl="0" indent="0" algn="ctr">
              <a:lnSpc>
                <a:spcPts val="6218"/>
              </a:lnSpc>
              <a:spcBef>
                <a:spcPct val="0"/>
              </a:spcBef>
            </a:pPr>
            <a:r>
              <a:rPr lang="en-US" sz="5758" spc="230">
                <a:solidFill>
                  <a:srgbClr val="E94850"/>
                </a:solidFill>
                <a:latin typeface="Calistoga"/>
              </a:rPr>
              <a:t>ĐỐI THỦ CẠNH TRANH OFFLINE</a:t>
            </a:r>
          </a:p>
        </p:txBody>
      </p:sp>
      <p:sp>
        <p:nvSpPr>
          <p:cNvPr id="24" name="TextBox 24"/>
          <p:cNvSpPr txBox="1"/>
          <p:nvPr/>
        </p:nvSpPr>
        <p:spPr>
          <a:xfrm>
            <a:off x="3129029" y="5207723"/>
            <a:ext cx="4199719" cy="1240155"/>
          </a:xfrm>
          <a:prstGeom prst="rect">
            <a:avLst/>
          </a:prstGeom>
        </p:spPr>
        <p:txBody>
          <a:bodyPr lIns="0" tIns="0" rIns="0" bIns="0" rtlCol="0" anchor="t">
            <a:spAutoFit/>
          </a:bodyPr>
          <a:lstStyle/>
          <a:p>
            <a:pPr marL="0" lvl="0" indent="0" algn="ctr">
              <a:lnSpc>
                <a:spcPts val="4859"/>
              </a:lnSpc>
              <a:spcBef>
                <a:spcPct val="0"/>
              </a:spcBef>
            </a:pPr>
            <a:r>
              <a:rPr lang="en-US" sz="4499" spc="179">
                <a:solidFill>
                  <a:srgbClr val="E94850"/>
                </a:solidFill>
                <a:latin typeface="Calistoga"/>
              </a:rPr>
              <a:t>a.   Phạm vi hoạt động </a:t>
            </a:r>
          </a:p>
        </p:txBody>
      </p:sp>
      <p:sp>
        <p:nvSpPr>
          <p:cNvPr id="25" name="TextBox 25"/>
          <p:cNvSpPr txBox="1"/>
          <p:nvPr/>
        </p:nvSpPr>
        <p:spPr>
          <a:xfrm>
            <a:off x="10772212" y="4594616"/>
            <a:ext cx="5411665" cy="2459355"/>
          </a:xfrm>
          <a:prstGeom prst="rect">
            <a:avLst/>
          </a:prstGeom>
        </p:spPr>
        <p:txBody>
          <a:bodyPr lIns="0" tIns="0" rIns="0" bIns="0" rtlCol="0" anchor="t">
            <a:spAutoFit/>
          </a:bodyPr>
          <a:lstStyle/>
          <a:p>
            <a:pPr marL="0" lvl="0" indent="0" algn="ctr">
              <a:lnSpc>
                <a:spcPts val="4859"/>
              </a:lnSpc>
              <a:spcBef>
                <a:spcPct val="0"/>
              </a:spcBef>
            </a:pPr>
            <a:r>
              <a:rPr lang="en-US" sz="4499" spc="179">
                <a:solidFill>
                  <a:srgbClr val="E94850"/>
                </a:solidFill>
                <a:latin typeface="Calistoga"/>
              </a:rPr>
              <a:t>b.   Phân tích mô hình SWOT các đối thủ cạnh tranh offline</a:t>
            </a:r>
          </a:p>
        </p:txBody>
      </p:sp>
      <p:sp>
        <p:nvSpPr>
          <p:cNvPr id="26" name="Freeform 26"/>
          <p:cNvSpPr/>
          <p:nvPr/>
        </p:nvSpPr>
        <p:spPr>
          <a:xfrm>
            <a:off x="6066358" y="6508564"/>
            <a:ext cx="6155284" cy="3777806"/>
          </a:xfrm>
          <a:custGeom>
            <a:avLst/>
            <a:gdLst/>
            <a:ahLst/>
            <a:cxnLst/>
            <a:rect l="l" t="t" r="r" b="b"/>
            <a:pathLst>
              <a:path w="6155284" h="3777806">
                <a:moveTo>
                  <a:pt x="0" y="0"/>
                </a:moveTo>
                <a:lnTo>
                  <a:pt x="6155284" y="0"/>
                </a:lnTo>
                <a:lnTo>
                  <a:pt x="6155284" y="3777806"/>
                </a:lnTo>
                <a:lnTo>
                  <a:pt x="0" y="37778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a:off x="12995825" y="-209588"/>
            <a:ext cx="7315200" cy="1875351"/>
          </a:xfrm>
          <a:custGeom>
            <a:avLst/>
            <a:gdLst/>
            <a:ahLst/>
            <a:cxnLst/>
            <a:rect l="l" t="t" r="r" b="b"/>
            <a:pathLst>
              <a:path w="7315200" h="1875351">
                <a:moveTo>
                  <a:pt x="0" y="0"/>
                </a:moveTo>
                <a:lnTo>
                  <a:pt x="7315200" y="0"/>
                </a:lnTo>
                <a:lnTo>
                  <a:pt x="7315200" y="1875352"/>
                </a:lnTo>
                <a:lnTo>
                  <a:pt x="0" y="18753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547533" y="8837500"/>
            <a:ext cx="2781330" cy="1769937"/>
          </a:xfrm>
          <a:custGeom>
            <a:avLst/>
            <a:gdLst/>
            <a:ahLst/>
            <a:cxnLst/>
            <a:rect l="l" t="t" r="r" b="b"/>
            <a:pathLst>
              <a:path w="2781330" h="1769937">
                <a:moveTo>
                  <a:pt x="0" y="0"/>
                </a:moveTo>
                <a:lnTo>
                  <a:pt x="2781330" y="0"/>
                </a:lnTo>
                <a:lnTo>
                  <a:pt x="2781330" y="1769937"/>
                </a:lnTo>
                <a:lnTo>
                  <a:pt x="0" y="1769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TextBox 4"/>
          <p:cNvSpPr txBox="1"/>
          <p:nvPr/>
        </p:nvSpPr>
        <p:spPr>
          <a:xfrm>
            <a:off x="4364535" y="391689"/>
            <a:ext cx="10068556" cy="2263776"/>
          </a:xfrm>
          <a:prstGeom prst="rect">
            <a:avLst/>
          </a:prstGeom>
        </p:spPr>
        <p:txBody>
          <a:bodyPr lIns="0" tIns="0" rIns="0" bIns="0" rtlCol="0" anchor="t">
            <a:spAutoFit/>
          </a:bodyPr>
          <a:lstStyle/>
          <a:p>
            <a:pPr algn="ctr">
              <a:lnSpc>
                <a:spcPts val="9099"/>
              </a:lnSpc>
              <a:spcBef>
                <a:spcPct val="0"/>
              </a:spcBef>
            </a:pPr>
            <a:r>
              <a:rPr lang="en-US" sz="6499" spc="259">
                <a:solidFill>
                  <a:srgbClr val="E94850"/>
                </a:solidFill>
                <a:latin typeface="Calistoga"/>
              </a:rPr>
              <a:t>THÀNH VIÊN NHÓM IMCLUB</a:t>
            </a:r>
          </a:p>
        </p:txBody>
      </p:sp>
      <p:sp>
        <p:nvSpPr>
          <p:cNvPr id="5" name="Freeform 5"/>
          <p:cNvSpPr/>
          <p:nvPr/>
        </p:nvSpPr>
        <p:spPr>
          <a:xfrm rot="686076">
            <a:off x="17201234" y="2841472"/>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691210">
            <a:off x="304263" y="6975018"/>
            <a:ext cx="1077738" cy="1018952"/>
          </a:xfrm>
          <a:custGeom>
            <a:avLst/>
            <a:gdLst/>
            <a:ahLst/>
            <a:cxnLst/>
            <a:rect l="l" t="t" r="r" b="b"/>
            <a:pathLst>
              <a:path w="1077738" h="1018952">
                <a:moveTo>
                  <a:pt x="0" y="0"/>
                </a:moveTo>
                <a:lnTo>
                  <a:pt x="1077738" y="0"/>
                </a:lnTo>
                <a:lnTo>
                  <a:pt x="1077738" y="1018952"/>
                </a:lnTo>
                <a:lnTo>
                  <a:pt x="0" y="10189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rot="298719" flipH="1">
            <a:off x="4325626" y="8503289"/>
            <a:ext cx="886105" cy="904189"/>
          </a:xfrm>
          <a:custGeom>
            <a:avLst/>
            <a:gdLst/>
            <a:ahLst/>
            <a:cxnLst/>
            <a:rect l="l" t="t" r="r" b="b"/>
            <a:pathLst>
              <a:path w="886105" h="904189">
                <a:moveTo>
                  <a:pt x="886106" y="0"/>
                </a:moveTo>
                <a:lnTo>
                  <a:pt x="0" y="0"/>
                </a:lnTo>
                <a:lnTo>
                  <a:pt x="0" y="904189"/>
                </a:lnTo>
                <a:lnTo>
                  <a:pt x="886106" y="904189"/>
                </a:lnTo>
                <a:lnTo>
                  <a:pt x="88610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8" name="Freeform 8"/>
          <p:cNvSpPr/>
          <p:nvPr/>
        </p:nvSpPr>
        <p:spPr>
          <a:xfrm>
            <a:off x="1053870" y="622498"/>
            <a:ext cx="1004028" cy="998551"/>
          </a:xfrm>
          <a:custGeom>
            <a:avLst/>
            <a:gdLst/>
            <a:ahLst/>
            <a:cxnLst/>
            <a:rect l="l" t="t" r="r" b="b"/>
            <a:pathLst>
              <a:path w="1004028" h="998551">
                <a:moveTo>
                  <a:pt x="0" y="0"/>
                </a:moveTo>
                <a:lnTo>
                  <a:pt x="1004028" y="0"/>
                </a:lnTo>
                <a:lnTo>
                  <a:pt x="1004028" y="998551"/>
                </a:lnTo>
                <a:lnTo>
                  <a:pt x="0" y="9985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9" name="Freeform 9"/>
          <p:cNvSpPr/>
          <p:nvPr/>
        </p:nvSpPr>
        <p:spPr>
          <a:xfrm>
            <a:off x="16317674" y="8837500"/>
            <a:ext cx="796461" cy="1213444"/>
          </a:xfrm>
          <a:custGeom>
            <a:avLst/>
            <a:gdLst/>
            <a:ahLst/>
            <a:cxnLst/>
            <a:rect l="l" t="t" r="r" b="b"/>
            <a:pathLst>
              <a:path w="796461" h="1213444">
                <a:moveTo>
                  <a:pt x="0" y="0"/>
                </a:moveTo>
                <a:lnTo>
                  <a:pt x="796460" y="0"/>
                </a:lnTo>
                <a:lnTo>
                  <a:pt x="796460" y="1213444"/>
                </a:lnTo>
                <a:lnTo>
                  <a:pt x="0" y="12134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0" name="Freeform 10"/>
          <p:cNvSpPr/>
          <p:nvPr/>
        </p:nvSpPr>
        <p:spPr>
          <a:xfrm rot="-904323">
            <a:off x="-876096" y="2888446"/>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1" name="Freeform 11"/>
          <p:cNvSpPr/>
          <p:nvPr/>
        </p:nvSpPr>
        <p:spPr>
          <a:xfrm rot="-904323">
            <a:off x="16303920" y="6855963"/>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213370" y="253264"/>
            <a:ext cx="646416" cy="775436"/>
          </a:xfrm>
          <a:custGeom>
            <a:avLst/>
            <a:gdLst/>
            <a:ahLst/>
            <a:cxnLst/>
            <a:rect l="l" t="t" r="r" b="b"/>
            <a:pathLst>
              <a:path w="646416" h="775436">
                <a:moveTo>
                  <a:pt x="0" y="0"/>
                </a:moveTo>
                <a:lnTo>
                  <a:pt x="646416" y="0"/>
                </a:lnTo>
                <a:lnTo>
                  <a:pt x="646416" y="775436"/>
                </a:lnTo>
                <a:lnTo>
                  <a:pt x="0" y="77543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Freeform 13"/>
          <p:cNvSpPr/>
          <p:nvPr/>
        </p:nvSpPr>
        <p:spPr>
          <a:xfrm flipH="1">
            <a:off x="17398522" y="9258300"/>
            <a:ext cx="646416" cy="775436"/>
          </a:xfrm>
          <a:custGeom>
            <a:avLst/>
            <a:gdLst/>
            <a:ahLst/>
            <a:cxnLst/>
            <a:rect l="l" t="t" r="r" b="b"/>
            <a:pathLst>
              <a:path w="646416" h="775436">
                <a:moveTo>
                  <a:pt x="646416" y="0"/>
                </a:moveTo>
                <a:lnTo>
                  <a:pt x="0" y="0"/>
                </a:lnTo>
                <a:lnTo>
                  <a:pt x="0" y="775436"/>
                </a:lnTo>
                <a:lnTo>
                  <a:pt x="646416" y="775436"/>
                </a:lnTo>
                <a:lnTo>
                  <a:pt x="646416"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4" name="Freeform 14"/>
          <p:cNvSpPr/>
          <p:nvPr/>
        </p:nvSpPr>
        <p:spPr>
          <a:xfrm rot="-5400000">
            <a:off x="8839536" y="8430455"/>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21">
              <a:extLst>
                <a:ext uri="{96DAC541-7B7A-43D3-8B79-37D633B846F1}">
                  <asvg:svgBlip xmlns:asvg="http://schemas.microsoft.com/office/drawing/2016/SVG/main" r:embed="rId22"/>
                </a:ext>
              </a:extLst>
            </a:blip>
            <a:stretch>
              <a:fillRect b="-49055"/>
            </a:stretch>
          </a:blipFill>
        </p:spPr>
        <p:txBody>
          <a:bodyPr/>
          <a:lstStyle/>
          <a:p>
            <a:endParaRPr lang="vi-VN"/>
          </a:p>
        </p:txBody>
      </p:sp>
      <p:sp>
        <p:nvSpPr>
          <p:cNvPr id="15" name="Freeform 15"/>
          <p:cNvSpPr/>
          <p:nvPr/>
        </p:nvSpPr>
        <p:spPr>
          <a:xfrm rot="-5400000">
            <a:off x="2450892" y="8235359"/>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21">
              <a:extLst>
                <a:ext uri="{96DAC541-7B7A-43D3-8B79-37D633B846F1}">
                  <asvg:svgBlip xmlns:asvg="http://schemas.microsoft.com/office/drawing/2016/SVG/main" r:embed="rId22"/>
                </a:ext>
              </a:extLst>
            </a:blip>
            <a:stretch>
              <a:fillRect b="-293423"/>
            </a:stretch>
          </a:blipFill>
        </p:spPr>
        <p:txBody>
          <a:bodyPr/>
          <a:lstStyle/>
          <a:p>
            <a:endParaRPr lang="vi-VN"/>
          </a:p>
        </p:txBody>
      </p:sp>
      <p:sp>
        <p:nvSpPr>
          <p:cNvPr id="16" name="Freeform 16"/>
          <p:cNvSpPr/>
          <p:nvPr/>
        </p:nvSpPr>
        <p:spPr>
          <a:xfrm rot="-5400000">
            <a:off x="16563672" y="1980020"/>
            <a:ext cx="304464" cy="308432"/>
          </a:xfrm>
          <a:custGeom>
            <a:avLst/>
            <a:gdLst/>
            <a:ahLst/>
            <a:cxnLst/>
            <a:rect l="l" t="t" r="r" b="b"/>
            <a:pathLst>
              <a:path w="304464" h="308432">
                <a:moveTo>
                  <a:pt x="0" y="0"/>
                </a:moveTo>
                <a:lnTo>
                  <a:pt x="304464" y="0"/>
                </a:lnTo>
                <a:lnTo>
                  <a:pt x="304464" y="308431"/>
                </a:lnTo>
                <a:lnTo>
                  <a:pt x="0" y="308431"/>
                </a:lnTo>
                <a:lnTo>
                  <a:pt x="0" y="0"/>
                </a:lnTo>
                <a:close/>
              </a:path>
            </a:pathLst>
          </a:custGeom>
          <a:blipFill>
            <a:blip r:embed="rId21">
              <a:extLst>
                <a:ext uri="{96DAC541-7B7A-43D3-8B79-37D633B846F1}">
                  <asvg:svgBlip xmlns:asvg="http://schemas.microsoft.com/office/drawing/2016/SVG/main" r:embed="rId22"/>
                </a:ext>
              </a:extLst>
            </a:blip>
            <a:stretch>
              <a:fillRect b="-293423"/>
            </a:stretch>
          </a:blipFill>
        </p:spPr>
        <p:txBody>
          <a:bodyPr/>
          <a:lstStyle/>
          <a:p>
            <a:endParaRPr lang="vi-VN"/>
          </a:p>
        </p:txBody>
      </p:sp>
      <p:sp>
        <p:nvSpPr>
          <p:cNvPr id="17" name="Freeform 17"/>
          <p:cNvSpPr/>
          <p:nvPr/>
        </p:nvSpPr>
        <p:spPr>
          <a:xfrm rot="-5400000">
            <a:off x="4046188" y="542006"/>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18" name="Freeform 18"/>
          <p:cNvSpPr/>
          <p:nvPr/>
        </p:nvSpPr>
        <p:spPr>
          <a:xfrm rot="-5400000">
            <a:off x="14180262" y="9568253"/>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19" name="Freeform 19"/>
          <p:cNvSpPr/>
          <p:nvPr/>
        </p:nvSpPr>
        <p:spPr>
          <a:xfrm rot="-10800000">
            <a:off x="876468" y="420077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20" name="Freeform 20"/>
          <p:cNvSpPr/>
          <p:nvPr/>
        </p:nvSpPr>
        <p:spPr>
          <a:xfrm rot="-10800000">
            <a:off x="17427304" y="47364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grpSp>
        <p:nvGrpSpPr>
          <p:cNvPr id="21" name="Group 21"/>
          <p:cNvGrpSpPr/>
          <p:nvPr/>
        </p:nvGrpSpPr>
        <p:grpSpPr>
          <a:xfrm>
            <a:off x="2367108" y="3112687"/>
            <a:ext cx="13950565" cy="5124656"/>
            <a:chOff x="0" y="0"/>
            <a:chExt cx="3952851" cy="1452056"/>
          </a:xfrm>
        </p:grpSpPr>
        <p:sp>
          <p:nvSpPr>
            <p:cNvPr id="22" name="Freeform 22"/>
            <p:cNvSpPr/>
            <p:nvPr/>
          </p:nvSpPr>
          <p:spPr>
            <a:xfrm>
              <a:off x="0" y="0"/>
              <a:ext cx="3952851" cy="1452056"/>
            </a:xfrm>
            <a:custGeom>
              <a:avLst/>
              <a:gdLst/>
              <a:ahLst/>
              <a:cxnLst/>
              <a:rect l="l" t="t" r="r" b="b"/>
              <a:pathLst>
                <a:path w="3952851" h="1452056">
                  <a:moveTo>
                    <a:pt x="28303" y="0"/>
                  </a:moveTo>
                  <a:lnTo>
                    <a:pt x="3924549" y="0"/>
                  </a:lnTo>
                  <a:cubicBezTo>
                    <a:pt x="3932055" y="0"/>
                    <a:pt x="3939254" y="2982"/>
                    <a:pt x="3944562" y="8290"/>
                  </a:cubicBezTo>
                  <a:cubicBezTo>
                    <a:pt x="3949869" y="13597"/>
                    <a:pt x="3952851" y="20796"/>
                    <a:pt x="3952851" y="28303"/>
                  </a:cubicBezTo>
                  <a:lnTo>
                    <a:pt x="3952851" y="1423753"/>
                  </a:lnTo>
                  <a:cubicBezTo>
                    <a:pt x="3952851" y="1431260"/>
                    <a:pt x="3949869" y="1438459"/>
                    <a:pt x="3944562" y="1443766"/>
                  </a:cubicBezTo>
                  <a:cubicBezTo>
                    <a:pt x="3939254" y="1449074"/>
                    <a:pt x="3932055" y="1452056"/>
                    <a:pt x="3924549" y="1452056"/>
                  </a:cubicBezTo>
                  <a:lnTo>
                    <a:pt x="28303" y="1452056"/>
                  </a:lnTo>
                  <a:cubicBezTo>
                    <a:pt x="20796" y="1452056"/>
                    <a:pt x="13597" y="1449074"/>
                    <a:pt x="8290" y="1443766"/>
                  </a:cubicBezTo>
                  <a:cubicBezTo>
                    <a:pt x="2982" y="1438459"/>
                    <a:pt x="0" y="1431260"/>
                    <a:pt x="0" y="1423753"/>
                  </a:cubicBezTo>
                  <a:lnTo>
                    <a:pt x="0" y="28303"/>
                  </a:lnTo>
                  <a:cubicBezTo>
                    <a:pt x="0" y="20796"/>
                    <a:pt x="2982" y="13597"/>
                    <a:pt x="8290" y="8290"/>
                  </a:cubicBezTo>
                  <a:cubicBezTo>
                    <a:pt x="13597" y="2982"/>
                    <a:pt x="20796" y="0"/>
                    <a:pt x="28303" y="0"/>
                  </a:cubicBezTo>
                  <a:close/>
                </a:path>
              </a:pathLst>
            </a:custGeom>
            <a:solidFill>
              <a:srgbClr val="FFEFCA"/>
            </a:solidFill>
            <a:ln w="95250">
              <a:solidFill>
                <a:srgbClr val="EF7A36"/>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4" name="TextBox 24"/>
          <p:cNvSpPr txBox="1"/>
          <p:nvPr/>
        </p:nvSpPr>
        <p:spPr>
          <a:xfrm>
            <a:off x="2619370" y="3112522"/>
            <a:ext cx="794684" cy="722432"/>
          </a:xfrm>
          <a:prstGeom prst="rect">
            <a:avLst/>
          </a:prstGeom>
        </p:spPr>
        <p:txBody>
          <a:bodyPr lIns="0" tIns="0" rIns="0" bIns="0" rtlCol="0" anchor="t">
            <a:spAutoFit/>
          </a:bodyPr>
          <a:lstStyle/>
          <a:p>
            <a:pPr>
              <a:lnSpc>
                <a:spcPts val="5855"/>
              </a:lnSpc>
              <a:spcBef>
                <a:spcPct val="0"/>
              </a:spcBef>
            </a:pPr>
            <a:r>
              <a:rPr lang="en-US" sz="4182" spc="167">
                <a:solidFill>
                  <a:srgbClr val="EF7A36"/>
                </a:solidFill>
                <a:latin typeface="Roboto"/>
              </a:rPr>
              <a:t>1</a:t>
            </a:r>
          </a:p>
        </p:txBody>
      </p:sp>
      <p:sp>
        <p:nvSpPr>
          <p:cNvPr id="25" name="TextBox 25"/>
          <p:cNvSpPr txBox="1"/>
          <p:nvPr/>
        </p:nvSpPr>
        <p:spPr>
          <a:xfrm>
            <a:off x="3959629" y="3356788"/>
            <a:ext cx="4989777"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PHAN ANH THƯ</a:t>
            </a:r>
          </a:p>
        </p:txBody>
      </p:sp>
      <p:sp>
        <p:nvSpPr>
          <p:cNvPr id="26" name="TextBox 26"/>
          <p:cNvSpPr txBox="1"/>
          <p:nvPr/>
        </p:nvSpPr>
        <p:spPr>
          <a:xfrm>
            <a:off x="2619370" y="3885389"/>
            <a:ext cx="794684" cy="722432"/>
          </a:xfrm>
          <a:prstGeom prst="rect">
            <a:avLst/>
          </a:prstGeom>
        </p:spPr>
        <p:txBody>
          <a:bodyPr lIns="0" tIns="0" rIns="0" bIns="0" rtlCol="0" anchor="t">
            <a:spAutoFit/>
          </a:bodyPr>
          <a:lstStyle/>
          <a:p>
            <a:pPr marL="0" lvl="0" indent="0">
              <a:lnSpc>
                <a:spcPts val="5855"/>
              </a:lnSpc>
              <a:spcBef>
                <a:spcPct val="0"/>
              </a:spcBef>
            </a:pPr>
            <a:r>
              <a:rPr lang="en-US" sz="4182" u="none" spc="167">
                <a:solidFill>
                  <a:srgbClr val="EF7A36"/>
                </a:solidFill>
                <a:latin typeface="Roboto"/>
              </a:rPr>
              <a:t>2</a:t>
            </a:r>
          </a:p>
        </p:txBody>
      </p:sp>
      <p:sp>
        <p:nvSpPr>
          <p:cNvPr id="27" name="TextBox 27"/>
          <p:cNvSpPr txBox="1"/>
          <p:nvPr/>
        </p:nvSpPr>
        <p:spPr>
          <a:xfrm>
            <a:off x="2571792" y="4610788"/>
            <a:ext cx="794684" cy="722432"/>
          </a:xfrm>
          <a:prstGeom prst="rect">
            <a:avLst/>
          </a:prstGeom>
        </p:spPr>
        <p:txBody>
          <a:bodyPr lIns="0" tIns="0" rIns="0" bIns="0" rtlCol="0" anchor="t">
            <a:spAutoFit/>
          </a:bodyPr>
          <a:lstStyle/>
          <a:p>
            <a:pPr marL="0" lvl="0" indent="0">
              <a:lnSpc>
                <a:spcPts val="5855"/>
              </a:lnSpc>
              <a:spcBef>
                <a:spcPct val="0"/>
              </a:spcBef>
            </a:pPr>
            <a:r>
              <a:rPr lang="en-US" sz="4182" u="none" spc="167">
                <a:solidFill>
                  <a:srgbClr val="EF7A36"/>
                </a:solidFill>
                <a:latin typeface="Roboto"/>
              </a:rPr>
              <a:t>3</a:t>
            </a:r>
          </a:p>
        </p:txBody>
      </p:sp>
      <p:sp>
        <p:nvSpPr>
          <p:cNvPr id="28" name="TextBox 28"/>
          <p:cNvSpPr txBox="1"/>
          <p:nvPr/>
        </p:nvSpPr>
        <p:spPr>
          <a:xfrm>
            <a:off x="2595581" y="5464820"/>
            <a:ext cx="794684" cy="722432"/>
          </a:xfrm>
          <a:prstGeom prst="rect">
            <a:avLst/>
          </a:prstGeom>
        </p:spPr>
        <p:txBody>
          <a:bodyPr lIns="0" tIns="0" rIns="0" bIns="0" rtlCol="0" anchor="t">
            <a:spAutoFit/>
          </a:bodyPr>
          <a:lstStyle/>
          <a:p>
            <a:pPr marL="0" lvl="0" indent="0">
              <a:lnSpc>
                <a:spcPts val="5855"/>
              </a:lnSpc>
              <a:spcBef>
                <a:spcPct val="0"/>
              </a:spcBef>
            </a:pPr>
            <a:r>
              <a:rPr lang="en-US" sz="4182" u="none" spc="167">
                <a:solidFill>
                  <a:srgbClr val="EF7A36"/>
                </a:solidFill>
                <a:latin typeface="Roboto"/>
              </a:rPr>
              <a:t>4</a:t>
            </a:r>
          </a:p>
        </p:txBody>
      </p:sp>
      <p:sp>
        <p:nvSpPr>
          <p:cNvPr id="29" name="Freeform 29"/>
          <p:cNvSpPr/>
          <p:nvPr/>
        </p:nvSpPr>
        <p:spPr>
          <a:xfrm>
            <a:off x="2233797" y="1403770"/>
            <a:ext cx="1156468" cy="1156468"/>
          </a:xfrm>
          <a:custGeom>
            <a:avLst/>
            <a:gdLst/>
            <a:ahLst/>
            <a:cxnLst/>
            <a:rect l="l" t="t" r="r" b="b"/>
            <a:pathLst>
              <a:path w="1156468" h="1156468">
                <a:moveTo>
                  <a:pt x="0" y="0"/>
                </a:moveTo>
                <a:lnTo>
                  <a:pt x="1156468" y="0"/>
                </a:lnTo>
                <a:lnTo>
                  <a:pt x="1156468" y="1156467"/>
                </a:lnTo>
                <a:lnTo>
                  <a:pt x="0" y="115646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30" name="TextBox 30"/>
          <p:cNvSpPr txBox="1"/>
          <p:nvPr/>
        </p:nvSpPr>
        <p:spPr>
          <a:xfrm>
            <a:off x="2571792" y="6460157"/>
            <a:ext cx="794684" cy="722432"/>
          </a:xfrm>
          <a:prstGeom prst="rect">
            <a:avLst/>
          </a:prstGeom>
        </p:spPr>
        <p:txBody>
          <a:bodyPr lIns="0" tIns="0" rIns="0" bIns="0" rtlCol="0" anchor="t">
            <a:spAutoFit/>
          </a:bodyPr>
          <a:lstStyle/>
          <a:p>
            <a:pPr marL="0" lvl="0" indent="0">
              <a:lnSpc>
                <a:spcPts val="5855"/>
              </a:lnSpc>
              <a:spcBef>
                <a:spcPct val="0"/>
              </a:spcBef>
            </a:pPr>
            <a:r>
              <a:rPr lang="en-US" sz="4182" spc="167">
                <a:solidFill>
                  <a:srgbClr val="EF7A36"/>
                </a:solidFill>
                <a:latin typeface="Roboto"/>
              </a:rPr>
              <a:t>5</a:t>
            </a:r>
          </a:p>
        </p:txBody>
      </p:sp>
      <p:sp>
        <p:nvSpPr>
          <p:cNvPr id="31" name="TextBox 31"/>
          <p:cNvSpPr txBox="1"/>
          <p:nvPr/>
        </p:nvSpPr>
        <p:spPr>
          <a:xfrm>
            <a:off x="2571792" y="7254089"/>
            <a:ext cx="794684" cy="722432"/>
          </a:xfrm>
          <a:prstGeom prst="rect">
            <a:avLst/>
          </a:prstGeom>
        </p:spPr>
        <p:txBody>
          <a:bodyPr lIns="0" tIns="0" rIns="0" bIns="0" rtlCol="0" anchor="t">
            <a:spAutoFit/>
          </a:bodyPr>
          <a:lstStyle/>
          <a:p>
            <a:pPr marL="0" lvl="0" indent="0">
              <a:lnSpc>
                <a:spcPts val="5855"/>
              </a:lnSpc>
              <a:spcBef>
                <a:spcPct val="0"/>
              </a:spcBef>
            </a:pPr>
            <a:r>
              <a:rPr lang="en-US" sz="4182" spc="167">
                <a:solidFill>
                  <a:srgbClr val="EF7A36"/>
                </a:solidFill>
                <a:latin typeface="Roboto"/>
              </a:rPr>
              <a:t>6</a:t>
            </a:r>
          </a:p>
        </p:txBody>
      </p:sp>
      <p:sp>
        <p:nvSpPr>
          <p:cNvPr id="32" name="TextBox 32"/>
          <p:cNvSpPr txBox="1"/>
          <p:nvPr/>
        </p:nvSpPr>
        <p:spPr>
          <a:xfrm>
            <a:off x="3959629" y="4042036"/>
            <a:ext cx="5382762"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LƯƠNG THÙY DƯƠNG</a:t>
            </a:r>
          </a:p>
        </p:txBody>
      </p:sp>
      <p:sp>
        <p:nvSpPr>
          <p:cNvPr id="33" name="TextBox 33"/>
          <p:cNvSpPr txBox="1"/>
          <p:nvPr/>
        </p:nvSpPr>
        <p:spPr>
          <a:xfrm>
            <a:off x="3959629" y="4826896"/>
            <a:ext cx="6167764"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TRẦN VÕ XUÂN NHI</a:t>
            </a:r>
          </a:p>
        </p:txBody>
      </p:sp>
      <p:sp>
        <p:nvSpPr>
          <p:cNvPr id="34" name="TextBox 34"/>
          <p:cNvSpPr txBox="1"/>
          <p:nvPr/>
        </p:nvSpPr>
        <p:spPr>
          <a:xfrm>
            <a:off x="3959629" y="5588645"/>
            <a:ext cx="7358603"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NGUYỄN NGỌC PHƯƠNG VY</a:t>
            </a:r>
          </a:p>
        </p:txBody>
      </p:sp>
      <p:sp>
        <p:nvSpPr>
          <p:cNvPr id="35" name="TextBox 35"/>
          <p:cNvSpPr txBox="1"/>
          <p:nvPr/>
        </p:nvSpPr>
        <p:spPr>
          <a:xfrm>
            <a:off x="3959629" y="6456731"/>
            <a:ext cx="6944472"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NGUYỄN HỒ TRỌNG DUY</a:t>
            </a:r>
          </a:p>
        </p:txBody>
      </p:sp>
      <p:sp>
        <p:nvSpPr>
          <p:cNvPr id="36" name="TextBox 36"/>
          <p:cNvSpPr txBox="1"/>
          <p:nvPr/>
        </p:nvSpPr>
        <p:spPr>
          <a:xfrm>
            <a:off x="3959629" y="7241591"/>
            <a:ext cx="4989777" cy="565785"/>
          </a:xfrm>
          <a:prstGeom prst="rect">
            <a:avLst/>
          </a:prstGeom>
        </p:spPr>
        <p:txBody>
          <a:bodyPr lIns="0" tIns="0" rIns="0" bIns="0" rtlCol="0" anchor="t">
            <a:spAutoFit/>
          </a:bodyPr>
          <a:lstStyle/>
          <a:p>
            <a:pPr>
              <a:lnSpc>
                <a:spcPts val="4320"/>
              </a:lnSpc>
            </a:pPr>
            <a:r>
              <a:rPr lang="en-US" sz="4000" spc="160">
                <a:solidFill>
                  <a:srgbClr val="E94850"/>
                </a:solidFill>
                <a:latin typeface="Roboto"/>
              </a:rPr>
              <a:t>TRẦN THỊ QUỲNH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07288"/>
            <a:ext cx="15738153" cy="4164517"/>
            <a:chOff x="0" y="0"/>
            <a:chExt cx="2384544" cy="630981"/>
          </a:xfrm>
        </p:grpSpPr>
        <p:sp>
          <p:nvSpPr>
            <p:cNvPr id="3" name="Freeform 3"/>
            <p:cNvSpPr/>
            <p:nvPr/>
          </p:nvSpPr>
          <p:spPr>
            <a:xfrm>
              <a:off x="0" y="0"/>
              <a:ext cx="2384544" cy="630981"/>
            </a:xfrm>
            <a:custGeom>
              <a:avLst/>
              <a:gdLst/>
              <a:ahLst/>
              <a:cxnLst/>
              <a:rect l="l" t="t" r="r" b="b"/>
              <a:pathLst>
                <a:path w="2384544" h="630981">
                  <a:moveTo>
                    <a:pt x="25088" y="0"/>
                  </a:moveTo>
                  <a:lnTo>
                    <a:pt x="2359456" y="0"/>
                  </a:lnTo>
                  <a:cubicBezTo>
                    <a:pt x="2366110" y="0"/>
                    <a:pt x="2372491" y="2643"/>
                    <a:pt x="2377196" y="7348"/>
                  </a:cubicBezTo>
                  <a:cubicBezTo>
                    <a:pt x="2381901" y="12053"/>
                    <a:pt x="2384544" y="18434"/>
                    <a:pt x="2384544" y="25088"/>
                  </a:cubicBezTo>
                  <a:lnTo>
                    <a:pt x="2384544" y="605893"/>
                  </a:lnTo>
                  <a:cubicBezTo>
                    <a:pt x="2384544" y="619749"/>
                    <a:pt x="2373312" y="630981"/>
                    <a:pt x="2359456" y="630981"/>
                  </a:cubicBezTo>
                  <a:lnTo>
                    <a:pt x="25088" y="630981"/>
                  </a:lnTo>
                  <a:cubicBezTo>
                    <a:pt x="11232" y="630981"/>
                    <a:pt x="0" y="619749"/>
                    <a:pt x="0" y="605893"/>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Freeform 19"/>
          <p:cNvSpPr/>
          <p:nvPr/>
        </p:nvSpPr>
        <p:spPr>
          <a:xfrm>
            <a:off x="1836208" y="5564179"/>
            <a:ext cx="4869272" cy="4869272"/>
          </a:xfrm>
          <a:custGeom>
            <a:avLst/>
            <a:gdLst/>
            <a:ahLst/>
            <a:cxnLst/>
            <a:rect l="l" t="t" r="r" b="b"/>
            <a:pathLst>
              <a:path w="4869272" h="4869272">
                <a:moveTo>
                  <a:pt x="0" y="0"/>
                </a:moveTo>
                <a:lnTo>
                  <a:pt x="4869272" y="0"/>
                </a:lnTo>
                <a:lnTo>
                  <a:pt x="4869272" y="4869272"/>
                </a:lnTo>
                <a:lnTo>
                  <a:pt x="0" y="4869272"/>
                </a:lnTo>
                <a:lnTo>
                  <a:pt x="0" y="0"/>
                </a:lnTo>
                <a:close/>
              </a:path>
            </a:pathLst>
          </a:custGeom>
          <a:blipFill>
            <a:blip r:embed="rId19"/>
            <a:stretch>
              <a:fillRect/>
            </a:stretch>
          </a:blipFill>
        </p:spPr>
        <p:txBody>
          <a:bodyPr/>
          <a:lstStyle/>
          <a:p>
            <a:endParaRPr lang="vi-VN"/>
          </a:p>
        </p:txBody>
      </p:sp>
      <p:sp>
        <p:nvSpPr>
          <p:cNvPr id="20" name="Freeform 20"/>
          <p:cNvSpPr/>
          <p:nvPr/>
        </p:nvSpPr>
        <p:spPr>
          <a:xfrm>
            <a:off x="6606558" y="5651792"/>
            <a:ext cx="5074884" cy="4869272"/>
          </a:xfrm>
          <a:custGeom>
            <a:avLst/>
            <a:gdLst/>
            <a:ahLst/>
            <a:cxnLst/>
            <a:rect l="l" t="t" r="r" b="b"/>
            <a:pathLst>
              <a:path w="5074884" h="4869272">
                <a:moveTo>
                  <a:pt x="0" y="0"/>
                </a:moveTo>
                <a:lnTo>
                  <a:pt x="5074884" y="0"/>
                </a:lnTo>
                <a:lnTo>
                  <a:pt x="5074884" y="4869272"/>
                </a:lnTo>
                <a:lnTo>
                  <a:pt x="0" y="4869272"/>
                </a:lnTo>
                <a:lnTo>
                  <a:pt x="0" y="0"/>
                </a:lnTo>
                <a:close/>
              </a:path>
            </a:pathLst>
          </a:custGeom>
          <a:blipFill>
            <a:blip r:embed="rId20"/>
            <a:stretch>
              <a:fillRect/>
            </a:stretch>
          </a:blipFill>
        </p:spPr>
        <p:txBody>
          <a:bodyPr/>
          <a:lstStyle/>
          <a:p>
            <a:endParaRPr lang="vi-VN"/>
          </a:p>
        </p:txBody>
      </p:sp>
      <p:sp>
        <p:nvSpPr>
          <p:cNvPr id="21" name="Freeform 21"/>
          <p:cNvSpPr/>
          <p:nvPr/>
        </p:nvSpPr>
        <p:spPr>
          <a:xfrm>
            <a:off x="12093149" y="5966342"/>
            <a:ext cx="3714679" cy="4064946"/>
          </a:xfrm>
          <a:custGeom>
            <a:avLst/>
            <a:gdLst/>
            <a:ahLst/>
            <a:cxnLst/>
            <a:rect l="l" t="t" r="r" b="b"/>
            <a:pathLst>
              <a:path w="3714679" h="4064946">
                <a:moveTo>
                  <a:pt x="0" y="0"/>
                </a:moveTo>
                <a:lnTo>
                  <a:pt x="3714679" y="0"/>
                </a:lnTo>
                <a:lnTo>
                  <a:pt x="3714679" y="4064947"/>
                </a:lnTo>
                <a:lnTo>
                  <a:pt x="0" y="4064947"/>
                </a:lnTo>
                <a:lnTo>
                  <a:pt x="0" y="0"/>
                </a:lnTo>
                <a:close/>
              </a:path>
            </a:pathLst>
          </a:custGeom>
          <a:blipFill>
            <a:blip r:embed="rId21"/>
            <a:stretch>
              <a:fillRect/>
            </a:stretch>
          </a:blipFill>
        </p:spPr>
        <p:txBody>
          <a:bodyPr/>
          <a:lstStyle/>
          <a:p>
            <a:endParaRPr lang="vi-VN"/>
          </a:p>
        </p:txBody>
      </p:sp>
      <p:sp>
        <p:nvSpPr>
          <p:cNvPr id="22" name="TextBox 22"/>
          <p:cNvSpPr txBox="1"/>
          <p:nvPr/>
        </p:nvSpPr>
        <p:spPr>
          <a:xfrm>
            <a:off x="3126987" y="544678"/>
            <a:ext cx="7388613" cy="962660"/>
          </a:xfrm>
          <a:prstGeom prst="rect">
            <a:avLst/>
          </a:prstGeom>
        </p:spPr>
        <p:txBody>
          <a:bodyPr wrap="square" lIns="0" tIns="0" rIns="0" bIns="0" rtlCol="0" anchor="t">
            <a:spAutoFit/>
          </a:bodyPr>
          <a:lstStyle/>
          <a:p>
            <a:pPr algn="ctr">
              <a:lnSpc>
                <a:spcPts val="7839"/>
              </a:lnSpc>
            </a:pPr>
            <a:r>
              <a:rPr lang="en-US" sz="5599">
                <a:solidFill>
                  <a:srgbClr val="000000"/>
                </a:solidFill>
                <a:latin typeface="Calistoga"/>
              </a:rPr>
              <a:t>a.   Phạm vi hoạt động</a:t>
            </a:r>
          </a:p>
        </p:txBody>
      </p:sp>
      <p:sp>
        <p:nvSpPr>
          <p:cNvPr id="23" name="TextBox 23"/>
          <p:cNvSpPr txBox="1"/>
          <p:nvPr/>
        </p:nvSpPr>
        <p:spPr>
          <a:xfrm>
            <a:off x="2241431" y="2810608"/>
            <a:ext cx="13312691" cy="2462627"/>
          </a:xfrm>
          <a:prstGeom prst="rect">
            <a:avLst/>
          </a:prstGeom>
        </p:spPr>
        <p:txBody>
          <a:bodyPr lIns="0" tIns="0" rIns="0" bIns="0" rtlCol="0" anchor="t">
            <a:spAutoFit/>
          </a:bodyPr>
          <a:lstStyle/>
          <a:p>
            <a:pPr algn="ctr">
              <a:lnSpc>
                <a:spcPts val="6539"/>
              </a:lnSpc>
            </a:pPr>
            <a:r>
              <a:rPr lang="en-US" sz="4671">
                <a:solidFill>
                  <a:srgbClr val="000000"/>
                </a:solidFill>
                <a:latin typeface="Montserrat" pitchFamily="2" charset="0"/>
              </a:rPr>
              <a:t>Đối thủ cạnh tranh offline được phân tích từ các shop trên địa bàn TP. Hồ Chí Minh nói riêng và trong Việt Nam nói chung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130603"/>
            <a:ext cx="15277600" cy="7144688"/>
            <a:chOff x="0" y="0"/>
            <a:chExt cx="2314764" cy="1082517"/>
          </a:xfrm>
        </p:grpSpPr>
        <p:sp>
          <p:nvSpPr>
            <p:cNvPr id="3" name="Freeform 3"/>
            <p:cNvSpPr/>
            <p:nvPr/>
          </p:nvSpPr>
          <p:spPr>
            <a:xfrm>
              <a:off x="0" y="0"/>
              <a:ext cx="2314764" cy="1082517"/>
            </a:xfrm>
            <a:custGeom>
              <a:avLst/>
              <a:gdLst/>
              <a:ahLst/>
              <a:cxnLst/>
              <a:rect l="l" t="t" r="r" b="b"/>
              <a:pathLst>
                <a:path w="2314764" h="1082517">
                  <a:moveTo>
                    <a:pt x="25844" y="0"/>
                  </a:moveTo>
                  <a:lnTo>
                    <a:pt x="2288920" y="0"/>
                  </a:lnTo>
                  <a:cubicBezTo>
                    <a:pt x="2303193" y="0"/>
                    <a:pt x="2314764" y="11571"/>
                    <a:pt x="2314764" y="25844"/>
                  </a:cubicBezTo>
                  <a:lnTo>
                    <a:pt x="2314764" y="1056673"/>
                  </a:lnTo>
                  <a:cubicBezTo>
                    <a:pt x="2314764" y="1063527"/>
                    <a:pt x="2312041" y="1070101"/>
                    <a:pt x="2307194" y="1074948"/>
                  </a:cubicBezTo>
                  <a:cubicBezTo>
                    <a:pt x="2302348" y="1079794"/>
                    <a:pt x="2295774" y="1082517"/>
                    <a:pt x="2288920" y="1082517"/>
                  </a:cubicBezTo>
                  <a:lnTo>
                    <a:pt x="25844" y="1082517"/>
                  </a:lnTo>
                  <a:cubicBezTo>
                    <a:pt x="11571" y="1082517"/>
                    <a:pt x="0" y="1070946"/>
                    <a:pt x="0" y="1056673"/>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260478" y="163474"/>
            <a:ext cx="14009388" cy="1730027"/>
          </a:xfrm>
          <a:prstGeom prst="rect">
            <a:avLst/>
          </a:prstGeom>
        </p:spPr>
        <p:txBody>
          <a:bodyPr lIns="0" tIns="0" rIns="0" bIns="0" rtlCol="0" anchor="t">
            <a:spAutoFit/>
          </a:bodyPr>
          <a:lstStyle/>
          <a:p>
            <a:pPr algn="ctr">
              <a:lnSpc>
                <a:spcPts val="7019"/>
              </a:lnSpc>
            </a:pPr>
            <a:r>
              <a:rPr lang="en-US" sz="5013">
                <a:solidFill>
                  <a:srgbClr val="000000"/>
                </a:solidFill>
                <a:latin typeface="Calistoga"/>
              </a:rPr>
              <a:t>b.  Phân tích mô hình SWOT các đối thủ</a:t>
            </a:r>
          </a:p>
          <a:p>
            <a:pPr algn="ctr">
              <a:lnSpc>
                <a:spcPts val="7019"/>
              </a:lnSpc>
            </a:pPr>
            <a:r>
              <a:rPr lang="en-US" sz="5013">
                <a:solidFill>
                  <a:srgbClr val="000000"/>
                </a:solidFill>
                <a:latin typeface="Calistoga"/>
              </a:rPr>
              <a:t> cạnh tranh offline</a:t>
            </a:r>
          </a:p>
        </p:txBody>
      </p:sp>
      <p:sp>
        <p:nvSpPr>
          <p:cNvPr id="17" name="TextBox 17"/>
          <p:cNvSpPr txBox="1"/>
          <p:nvPr/>
        </p:nvSpPr>
        <p:spPr>
          <a:xfrm>
            <a:off x="6695695" y="2584640"/>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Điểm mạnh</a:t>
            </a:r>
          </a:p>
        </p:txBody>
      </p:sp>
      <p:sp>
        <p:nvSpPr>
          <p:cNvPr id="18" name="TextBox 18"/>
          <p:cNvSpPr txBox="1"/>
          <p:nvPr/>
        </p:nvSpPr>
        <p:spPr>
          <a:xfrm>
            <a:off x="2334470" y="3777564"/>
            <a:ext cx="13129616" cy="3772058"/>
          </a:xfrm>
          <a:prstGeom prst="rect">
            <a:avLst/>
          </a:prstGeom>
        </p:spPr>
        <p:txBody>
          <a:bodyPr lIns="0" tIns="0" rIns="0" bIns="0" rtlCol="0" anchor="t">
            <a:spAutoFit/>
          </a:bodyPr>
          <a:lstStyle/>
          <a:p>
            <a:pPr marL="798829" lvl="1" indent="-399415">
              <a:lnSpc>
                <a:spcPts val="5993"/>
              </a:lnSpc>
              <a:buFont typeface="Arial"/>
              <a:buChar char="•"/>
            </a:pPr>
            <a:r>
              <a:rPr lang="en-US" sz="3699" spc="144">
                <a:solidFill>
                  <a:srgbClr val="000000"/>
                </a:solidFill>
                <a:latin typeface="Montserrat" pitchFamily="2" charset="0"/>
              </a:rPr>
              <a:t>Khách hàng có thể đến tận nơi để trải nghiệm, xem thử sản phẩm.</a:t>
            </a:r>
          </a:p>
          <a:p>
            <a:pPr marL="798829" lvl="1" indent="-399415">
              <a:lnSpc>
                <a:spcPts val="5993"/>
              </a:lnSpc>
              <a:buFont typeface="Arial"/>
              <a:buChar char="•"/>
            </a:pPr>
            <a:r>
              <a:rPr lang="en-US" sz="3699" spc="144">
                <a:solidFill>
                  <a:srgbClr val="000000"/>
                </a:solidFill>
                <a:latin typeface="Montserrat" pitchFamily="2" charset="0"/>
              </a:rPr>
              <a:t>Tác động trực tiếp đến tâm lý khách hàng khi mua offline.</a:t>
            </a:r>
          </a:p>
          <a:p>
            <a:pPr marL="798829" lvl="1" indent="-399415">
              <a:lnSpc>
                <a:spcPts val="5993"/>
              </a:lnSpc>
              <a:buFont typeface="Arial"/>
              <a:buChar char="•"/>
            </a:pPr>
            <a:r>
              <a:rPr lang="en-US" sz="3699" spc="144">
                <a:solidFill>
                  <a:srgbClr val="000000"/>
                </a:solidFill>
                <a:latin typeface="Montserrat" pitchFamily="2" charset="0"/>
              </a:rPr>
              <a:t>Sự lựa chọn tốt nhất khi cần gấp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130603"/>
            <a:ext cx="15277600" cy="7144688"/>
            <a:chOff x="0" y="0"/>
            <a:chExt cx="2314764" cy="1082517"/>
          </a:xfrm>
        </p:grpSpPr>
        <p:sp>
          <p:nvSpPr>
            <p:cNvPr id="3" name="Freeform 3"/>
            <p:cNvSpPr/>
            <p:nvPr/>
          </p:nvSpPr>
          <p:spPr>
            <a:xfrm>
              <a:off x="0" y="0"/>
              <a:ext cx="2314764" cy="1082517"/>
            </a:xfrm>
            <a:custGeom>
              <a:avLst/>
              <a:gdLst/>
              <a:ahLst/>
              <a:cxnLst/>
              <a:rect l="l" t="t" r="r" b="b"/>
              <a:pathLst>
                <a:path w="2314764" h="1082517">
                  <a:moveTo>
                    <a:pt x="25844" y="0"/>
                  </a:moveTo>
                  <a:lnTo>
                    <a:pt x="2288920" y="0"/>
                  </a:lnTo>
                  <a:cubicBezTo>
                    <a:pt x="2303193" y="0"/>
                    <a:pt x="2314764" y="11571"/>
                    <a:pt x="2314764" y="25844"/>
                  </a:cubicBezTo>
                  <a:lnTo>
                    <a:pt x="2314764" y="1056673"/>
                  </a:lnTo>
                  <a:cubicBezTo>
                    <a:pt x="2314764" y="1063527"/>
                    <a:pt x="2312041" y="1070101"/>
                    <a:pt x="2307194" y="1074948"/>
                  </a:cubicBezTo>
                  <a:cubicBezTo>
                    <a:pt x="2302348" y="1079794"/>
                    <a:pt x="2295774" y="1082517"/>
                    <a:pt x="2288920" y="1082517"/>
                  </a:cubicBezTo>
                  <a:lnTo>
                    <a:pt x="25844" y="1082517"/>
                  </a:lnTo>
                  <a:cubicBezTo>
                    <a:pt x="11571" y="1082517"/>
                    <a:pt x="0" y="1070946"/>
                    <a:pt x="0" y="1056673"/>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2">
              <a:extLst>
                <a:ext uri="{96DAC541-7B7A-43D3-8B79-37D633B846F1}">
                  <asvg:svgBlip xmlns:asvg="http://schemas.microsoft.com/office/drawing/2016/SVG/main" r:embed="rId13"/>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16" name="TextBox 16"/>
          <p:cNvSpPr txBox="1"/>
          <p:nvPr/>
        </p:nvSpPr>
        <p:spPr>
          <a:xfrm>
            <a:off x="1260478" y="163474"/>
            <a:ext cx="14009388" cy="1730027"/>
          </a:xfrm>
          <a:prstGeom prst="rect">
            <a:avLst/>
          </a:prstGeom>
        </p:spPr>
        <p:txBody>
          <a:bodyPr lIns="0" tIns="0" rIns="0" bIns="0" rtlCol="0" anchor="t">
            <a:spAutoFit/>
          </a:bodyPr>
          <a:lstStyle/>
          <a:p>
            <a:pPr algn="ctr">
              <a:lnSpc>
                <a:spcPts val="7019"/>
              </a:lnSpc>
            </a:pPr>
            <a:r>
              <a:rPr lang="en-US" sz="5013">
                <a:solidFill>
                  <a:srgbClr val="000000"/>
                </a:solidFill>
                <a:latin typeface="Calistoga"/>
              </a:rPr>
              <a:t>b.  Phân tích mô hình SWOT các đối thủ</a:t>
            </a:r>
          </a:p>
          <a:p>
            <a:pPr algn="ctr">
              <a:lnSpc>
                <a:spcPts val="7019"/>
              </a:lnSpc>
            </a:pPr>
            <a:r>
              <a:rPr lang="en-US" sz="5013">
                <a:solidFill>
                  <a:srgbClr val="000000"/>
                </a:solidFill>
                <a:latin typeface="Calistoga"/>
              </a:rPr>
              <a:t> cạnh tranh offline</a:t>
            </a:r>
          </a:p>
        </p:txBody>
      </p:sp>
      <p:sp>
        <p:nvSpPr>
          <p:cNvPr id="17" name="TextBox 17"/>
          <p:cNvSpPr txBox="1"/>
          <p:nvPr/>
        </p:nvSpPr>
        <p:spPr>
          <a:xfrm>
            <a:off x="6695695" y="2584640"/>
            <a:ext cx="4407166" cy="896620"/>
          </a:xfrm>
          <a:prstGeom prst="rect">
            <a:avLst/>
          </a:prstGeom>
        </p:spPr>
        <p:txBody>
          <a:bodyPr lIns="0" tIns="0" rIns="0" bIns="0" rtlCol="0" anchor="t">
            <a:spAutoFit/>
          </a:bodyPr>
          <a:lstStyle/>
          <a:p>
            <a:pPr algn="ctr">
              <a:lnSpc>
                <a:spcPts val="7279"/>
              </a:lnSpc>
            </a:pPr>
            <a:r>
              <a:rPr lang="en-US" sz="5199">
                <a:solidFill>
                  <a:srgbClr val="000000"/>
                </a:solidFill>
                <a:latin typeface="Calistoga"/>
              </a:rPr>
              <a:t>Điểm yếu</a:t>
            </a:r>
          </a:p>
        </p:txBody>
      </p:sp>
      <p:sp>
        <p:nvSpPr>
          <p:cNvPr id="18" name="TextBox 18"/>
          <p:cNvSpPr txBox="1"/>
          <p:nvPr/>
        </p:nvSpPr>
        <p:spPr>
          <a:xfrm>
            <a:off x="2334470" y="3777564"/>
            <a:ext cx="13129616" cy="4541500"/>
          </a:xfrm>
          <a:prstGeom prst="rect">
            <a:avLst/>
          </a:prstGeom>
        </p:spPr>
        <p:txBody>
          <a:bodyPr lIns="0" tIns="0" rIns="0" bIns="0" rtlCol="0" anchor="t">
            <a:spAutoFit/>
          </a:bodyPr>
          <a:lstStyle/>
          <a:p>
            <a:pPr marL="798829" lvl="1" indent="-399415">
              <a:lnSpc>
                <a:spcPts val="5993"/>
              </a:lnSpc>
              <a:buFont typeface="Arial"/>
              <a:buChar char="•"/>
            </a:pPr>
            <a:r>
              <a:rPr lang="en-US" sz="3699" spc="144">
                <a:solidFill>
                  <a:srgbClr val="000000"/>
                </a:solidFill>
                <a:latin typeface="Montserrat" pitchFamily="2" charset="0"/>
              </a:rPr>
              <a:t>Vị trí chưa phù hợp, chưa thu hút được khách hàng.</a:t>
            </a:r>
          </a:p>
          <a:p>
            <a:pPr marL="798829" lvl="1" indent="-399415">
              <a:lnSpc>
                <a:spcPts val="5993"/>
              </a:lnSpc>
              <a:buFont typeface="Arial"/>
              <a:buChar char="•"/>
            </a:pPr>
            <a:r>
              <a:rPr lang="en-US" sz="3699" spc="144">
                <a:solidFill>
                  <a:srgbClr val="000000"/>
                </a:solidFill>
                <a:latin typeface="Montserrat" pitchFamily="2" charset="0"/>
              </a:rPr>
              <a:t>Giá cả thường cao hơn so với online.</a:t>
            </a:r>
          </a:p>
          <a:p>
            <a:pPr marL="798829" lvl="1" indent="-399415">
              <a:lnSpc>
                <a:spcPts val="5993"/>
              </a:lnSpc>
              <a:buFont typeface="Arial"/>
              <a:buChar char="•"/>
            </a:pPr>
            <a:r>
              <a:rPr lang="en-US" sz="3699" spc="144">
                <a:solidFill>
                  <a:srgbClr val="000000"/>
                </a:solidFill>
                <a:latin typeface="Montserrat" pitchFamily="2" charset="0"/>
              </a:rPr>
              <a:t>Ít các chương trình giảm giá khi mua trực tiếp.</a:t>
            </a:r>
          </a:p>
          <a:p>
            <a:pPr marL="798829" lvl="1" indent="-399415">
              <a:lnSpc>
                <a:spcPts val="5993"/>
              </a:lnSpc>
              <a:buFont typeface="Arial"/>
              <a:buChar char="•"/>
            </a:pPr>
            <a:r>
              <a:rPr lang="en-US" sz="3699" spc="144">
                <a:solidFill>
                  <a:srgbClr val="000000"/>
                </a:solidFill>
                <a:latin typeface="Montserrat" pitchFamily="2" charset="0"/>
              </a:rPr>
              <a:t>Có thể khó giao tiếp với khách hàng để biết được nhu cầu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TextBox 19"/>
          <p:cNvSpPr txBox="1"/>
          <p:nvPr/>
        </p:nvSpPr>
        <p:spPr>
          <a:xfrm>
            <a:off x="8106622" y="846431"/>
            <a:ext cx="2634760" cy="1335750"/>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Calistoga" pitchFamily="2" charset="0"/>
              </a:rPr>
              <a:t>1.3</a:t>
            </a:r>
          </a:p>
        </p:txBody>
      </p:sp>
      <p:sp>
        <p:nvSpPr>
          <p:cNvPr id="20" name="TextBox 20"/>
          <p:cNvSpPr txBox="1"/>
          <p:nvPr/>
        </p:nvSpPr>
        <p:spPr>
          <a:xfrm>
            <a:off x="3403207" y="3409716"/>
            <a:ext cx="11647738" cy="3969228"/>
          </a:xfrm>
          <a:prstGeom prst="rect">
            <a:avLst/>
          </a:prstGeom>
        </p:spPr>
        <p:txBody>
          <a:bodyPr lIns="0" tIns="0" rIns="0" bIns="0" rtlCol="0" anchor="t">
            <a:spAutoFit/>
          </a:bodyPr>
          <a:lstStyle/>
          <a:p>
            <a:pPr algn="ctr">
              <a:lnSpc>
                <a:spcPts val="10499"/>
              </a:lnSpc>
            </a:pPr>
            <a:r>
              <a:rPr lang="en-US" sz="7499" spc="494">
                <a:solidFill>
                  <a:srgbClr val="E94850"/>
                </a:solidFill>
                <a:effectLst>
                  <a:outerShdw blurRad="50800" dist="38100" algn="l" rotWithShape="0">
                    <a:prstClr val="black">
                      <a:alpha val="40000"/>
                    </a:prstClr>
                  </a:outerShdw>
                </a:effectLst>
                <a:latin typeface="Calistoga"/>
              </a:rPr>
              <a:t> PHÂN TÍCH THỊ TRƯỜNG, KHÁCH HÀNG MỤC TIÊU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394579"/>
            <a:ext cx="15277600" cy="6880712"/>
            <a:chOff x="0" y="0"/>
            <a:chExt cx="2314764" cy="1042521"/>
          </a:xfrm>
        </p:grpSpPr>
        <p:sp>
          <p:nvSpPr>
            <p:cNvPr id="3" name="Freeform 3"/>
            <p:cNvSpPr/>
            <p:nvPr/>
          </p:nvSpPr>
          <p:spPr>
            <a:xfrm>
              <a:off x="0" y="0"/>
              <a:ext cx="2314764" cy="1042521"/>
            </a:xfrm>
            <a:custGeom>
              <a:avLst/>
              <a:gdLst/>
              <a:ahLst/>
              <a:cxnLst/>
              <a:rect l="l" t="t" r="r" b="b"/>
              <a:pathLst>
                <a:path w="2314764" h="1042521">
                  <a:moveTo>
                    <a:pt x="25844" y="0"/>
                  </a:moveTo>
                  <a:lnTo>
                    <a:pt x="2288920" y="0"/>
                  </a:lnTo>
                  <a:cubicBezTo>
                    <a:pt x="2303193" y="0"/>
                    <a:pt x="2314764" y="11571"/>
                    <a:pt x="2314764" y="25844"/>
                  </a:cubicBezTo>
                  <a:lnTo>
                    <a:pt x="2314764" y="1016677"/>
                  </a:lnTo>
                  <a:cubicBezTo>
                    <a:pt x="2314764" y="1030950"/>
                    <a:pt x="2303193" y="1042521"/>
                    <a:pt x="2288920" y="1042521"/>
                  </a:cubicBezTo>
                  <a:lnTo>
                    <a:pt x="25844" y="1042521"/>
                  </a:lnTo>
                  <a:cubicBezTo>
                    <a:pt x="11571" y="1042521"/>
                    <a:pt x="0" y="1030950"/>
                    <a:pt x="0" y="1016677"/>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260478" y="601052"/>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1.3.1.   Phân tích thị trường</a:t>
            </a:r>
          </a:p>
        </p:txBody>
      </p:sp>
      <p:sp>
        <p:nvSpPr>
          <p:cNvPr id="17" name="TextBox 17"/>
          <p:cNvSpPr txBox="1"/>
          <p:nvPr/>
        </p:nvSpPr>
        <p:spPr>
          <a:xfrm>
            <a:off x="2334470" y="3179465"/>
            <a:ext cx="13129616" cy="5310941"/>
          </a:xfrm>
          <a:prstGeom prst="rect">
            <a:avLst/>
          </a:prstGeom>
        </p:spPr>
        <p:txBody>
          <a:bodyPr lIns="0" tIns="0" rIns="0" bIns="0" rtlCol="0" anchor="t">
            <a:spAutoFit/>
          </a:bodyPr>
          <a:lstStyle/>
          <a:p>
            <a:pPr marL="798829" lvl="1" indent="-399415">
              <a:lnSpc>
                <a:spcPts val="5993"/>
              </a:lnSpc>
              <a:buFont typeface="Arial"/>
              <a:buChar char="•"/>
            </a:pPr>
            <a:r>
              <a:rPr lang="en-US" sz="3699" spc="144">
                <a:solidFill>
                  <a:srgbClr val="000000"/>
                </a:solidFill>
                <a:latin typeface="Montserrat" pitchFamily="2" charset="0"/>
              </a:rPr>
              <a:t>Người tiêu dùng áp dụng chế độ ăn 6 bữa nhỏ, dùng nhiều đồ ăn vặt hơn.</a:t>
            </a:r>
          </a:p>
          <a:p>
            <a:pPr marL="798829" lvl="1" indent="-399415">
              <a:lnSpc>
                <a:spcPts val="5993"/>
              </a:lnSpc>
              <a:buFont typeface="Arial"/>
              <a:buChar char="•"/>
            </a:pPr>
            <a:r>
              <a:rPr lang="en-US" sz="3699" spc="144">
                <a:solidFill>
                  <a:srgbClr val="000000"/>
                </a:solidFill>
                <a:latin typeface="Montserrat" pitchFamily="2" charset="0"/>
              </a:rPr>
              <a:t>Mức chi tiêu mỗi tháng của giới trẻ Việt Nam dành cho đồ ăn vặt lớn.</a:t>
            </a:r>
          </a:p>
          <a:p>
            <a:pPr marL="798829" lvl="1" indent="-399415">
              <a:lnSpc>
                <a:spcPts val="5993"/>
              </a:lnSpc>
              <a:buFont typeface="Arial"/>
              <a:buChar char="•"/>
            </a:pPr>
            <a:r>
              <a:rPr lang="en-US" sz="3699" spc="144">
                <a:solidFill>
                  <a:srgbClr val="000000"/>
                </a:solidFill>
                <a:latin typeface="Montserrat" pitchFamily="2" charset="0"/>
              </a:rPr>
              <a:t>Giai đoạn từ năm 2018-2022, thị trường đồ ăn vặt tại Việt Nam dự kiến sẽ tăng với tốc độ hai con số.</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394579"/>
            <a:ext cx="15277600" cy="6880712"/>
            <a:chOff x="0" y="0"/>
            <a:chExt cx="2314764" cy="1042521"/>
          </a:xfrm>
        </p:grpSpPr>
        <p:sp>
          <p:nvSpPr>
            <p:cNvPr id="3" name="Freeform 3"/>
            <p:cNvSpPr/>
            <p:nvPr/>
          </p:nvSpPr>
          <p:spPr>
            <a:xfrm>
              <a:off x="0" y="0"/>
              <a:ext cx="2314764" cy="1042521"/>
            </a:xfrm>
            <a:custGeom>
              <a:avLst/>
              <a:gdLst/>
              <a:ahLst/>
              <a:cxnLst/>
              <a:rect l="l" t="t" r="r" b="b"/>
              <a:pathLst>
                <a:path w="2314764" h="1042521">
                  <a:moveTo>
                    <a:pt x="25844" y="0"/>
                  </a:moveTo>
                  <a:lnTo>
                    <a:pt x="2288920" y="0"/>
                  </a:lnTo>
                  <a:cubicBezTo>
                    <a:pt x="2303193" y="0"/>
                    <a:pt x="2314764" y="11571"/>
                    <a:pt x="2314764" y="25844"/>
                  </a:cubicBezTo>
                  <a:lnTo>
                    <a:pt x="2314764" y="1016677"/>
                  </a:lnTo>
                  <a:cubicBezTo>
                    <a:pt x="2314764" y="1030950"/>
                    <a:pt x="2303193" y="1042521"/>
                    <a:pt x="2288920" y="1042521"/>
                  </a:cubicBezTo>
                  <a:lnTo>
                    <a:pt x="25844" y="1042521"/>
                  </a:lnTo>
                  <a:cubicBezTo>
                    <a:pt x="11571" y="1042521"/>
                    <a:pt x="0" y="1030950"/>
                    <a:pt x="0" y="1016677"/>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260478" y="729410"/>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1.3.2.   Khách hàng mục tiêu</a:t>
            </a:r>
          </a:p>
        </p:txBody>
      </p:sp>
      <p:sp>
        <p:nvSpPr>
          <p:cNvPr id="17" name="TextBox 17"/>
          <p:cNvSpPr txBox="1"/>
          <p:nvPr/>
        </p:nvSpPr>
        <p:spPr>
          <a:xfrm>
            <a:off x="1996093" y="3948906"/>
            <a:ext cx="13806369" cy="3772058"/>
          </a:xfrm>
          <a:prstGeom prst="rect">
            <a:avLst/>
          </a:prstGeom>
        </p:spPr>
        <p:txBody>
          <a:bodyPr lIns="0" tIns="0" rIns="0" bIns="0" rtlCol="0" anchor="t">
            <a:spAutoFit/>
          </a:bodyPr>
          <a:lstStyle/>
          <a:p>
            <a:pPr marL="798829" lvl="1" indent="-399415">
              <a:lnSpc>
                <a:spcPts val="5993"/>
              </a:lnSpc>
              <a:buFont typeface="Arial"/>
              <a:buChar char="•"/>
            </a:pPr>
            <a:r>
              <a:rPr lang="en-US" sz="3699" spc="144">
                <a:solidFill>
                  <a:srgbClr val="000000"/>
                </a:solidFill>
                <a:latin typeface="Montserrat" pitchFamily="2" charset="0"/>
              </a:rPr>
              <a:t>Có sự đa dạng từ mọi lứa tuổi: trẻ em, người lớn, học sinh, sinh viên, hay dân văn phòng</a:t>
            </a:r>
          </a:p>
          <a:p>
            <a:pPr>
              <a:lnSpc>
                <a:spcPts val="5993"/>
              </a:lnSpc>
            </a:pPr>
            <a:endParaRPr lang="en-US" sz="3699" spc="144">
              <a:solidFill>
                <a:srgbClr val="000000"/>
              </a:solidFill>
              <a:latin typeface="Montserrat" pitchFamily="2" charset="0"/>
            </a:endParaRPr>
          </a:p>
          <a:p>
            <a:pPr>
              <a:lnSpc>
                <a:spcPts val="5993"/>
              </a:lnSpc>
            </a:pPr>
            <a:r>
              <a:rPr lang="en-US" sz="3699" spc="144">
                <a:solidFill>
                  <a:srgbClr val="000000"/>
                </a:solidFill>
                <a:latin typeface="Montserrat" pitchFamily="2" charset="0"/>
              </a:rPr>
              <a:t>       →  Giúp Ăn Vặt IMClub có cơ hội cao trong việc đạt</a:t>
            </a:r>
          </a:p>
          <a:p>
            <a:pPr>
              <a:lnSpc>
                <a:spcPts val="5993"/>
              </a:lnSpc>
            </a:pPr>
            <a:r>
              <a:rPr lang="en-US" sz="3699" spc="144">
                <a:solidFill>
                  <a:srgbClr val="000000"/>
                </a:solidFill>
                <a:latin typeface="Montserrat" pitchFamily="2" charset="0"/>
              </a:rPr>
              <a:t>           được doanh thu.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3133606" y="3676993"/>
            <a:ext cx="4973016" cy="4587607"/>
          </a:xfrm>
          <a:custGeom>
            <a:avLst/>
            <a:gdLst/>
            <a:ahLst/>
            <a:cxnLst/>
            <a:rect l="l" t="t" r="r" b="b"/>
            <a:pathLst>
              <a:path w="4973016" h="4587607">
                <a:moveTo>
                  <a:pt x="0" y="0"/>
                </a:moveTo>
                <a:lnTo>
                  <a:pt x="4973016" y="0"/>
                </a:lnTo>
                <a:lnTo>
                  <a:pt x="4973016" y="4587607"/>
                </a:lnTo>
                <a:lnTo>
                  <a:pt x="0" y="458760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8106622" y="765847"/>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1.4</a:t>
            </a:r>
          </a:p>
        </p:txBody>
      </p:sp>
      <p:sp>
        <p:nvSpPr>
          <p:cNvPr id="21" name="TextBox 21"/>
          <p:cNvSpPr txBox="1"/>
          <p:nvPr/>
        </p:nvSpPr>
        <p:spPr>
          <a:xfrm>
            <a:off x="8802665" y="4452704"/>
            <a:ext cx="7338175" cy="2066925"/>
          </a:xfrm>
          <a:prstGeom prst="rect">
            <a:avLst/>
          </a:prstGeom>
        </p:spPr>
        <p:txBody>
          <a:bodyPr lIns="0" tIns="0" rIns="0" bIns="0" rtlCol="0" anchor="t">
            <a:spAutoFit/>
          </a:bodyPr>
          <a:lstStyle/>
          <a:p>
            <a:pPr algn="ctr">
              <a:lnSpc>
                <a:spcPts val="8099"/>
              </a:lnSpc>
            </a:pPr>
            <a:r>
              <a:rPr lang="en-US" sz="7499" spc="299">
                <a:solidFill>
                  <a:srgbClr val="E94850"/>
                </a:solidFill>
                <a:effectLst>
                  <a:outerShdw blurRad="50800" dist="38100" algn="l" rotWithShape="0">
                    <a:prstClr val="black">
                      <a:alpha val="40000"/>
                    </a:prstClr>
                  </a:outerShdw>
                </a:effectLst>
                <a:latin typeface="Calistoga"/>
              </a:rPr>
              <a:t>KẾ HOẠCH KINH DOANH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394579"/>
            <a:ext cx="15277600" cy="6880712"/>
            <a:chOff x="0" y="0"/>
            <a:chExt cx="2314764" cy="1042521"/>
          </a:xfrm>
        </p:grpSpPr>
        <p:sp>
          <p:nvSpPr>
            <p:cNvPr id="3" name="Freeform 3"/>
            <p:cNvSpPr/>
            <p:nvPr/>
          </p:nvSpPr>
          <p:spPr>
            <a:xfrm>
              <a:off x="0" y="0"/>
              <a:ext cx="2314764" cy="1042521"/>
            </a:xfrm>
            <a:custGeom>
              <a:avLst/>
              <a:gdLst/>
              <a:ahLst/>
              <a:cxnLst/>
              <a:rect l="l" t="t" r="r" b="b"/>
              <a:pathLst>
                <a:path w="2314764" h="1042521">
                  <a:moveTo>
                    <a:pt x="25844" y="0"/>
                  </a:moveTo>
                  <a:lnTo>
                    <a:pt x="2288920" y="0"/>
                  </a:lnTo>
                  <a:cubicBezTo>
                    <a:pt x="2303193" y="0"/>
                    <a:pt x="2314764" y="11571"/>
                    <a:pt x="2314764" y="25844"/>
                  </a:cubicBezTo>
                  <a:lnTo>
                    <a:pt x="2314764" y="1016677"/>
                  </a:lnTo>
                  <a:cubicBezTo>
                    <a:pt x="2314764" y="1030950"/>
                    <a:pt x="2303193" y="1042521"/>
                    <a:pt x="2288920" y="1042521"/>
                  </a:cubicBezTo>
                  <a:lnTo>
                    <a:pt x="25844" y="1042521"/>
                  </a:lnTo>
                  <a:cubicBezTo>
                    <a:pt x="11571" y="1042521"/>
                    <a:pt x="0" y="1030950"/>
                    <a:pt x="0" y="1016677"/>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2139306" y="729410"/>
            <a:ext cx="14009388" cy="190782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1.4.1.   Mục tiêu kinh doanh</a:t>
            </a:r>
          </a:p>
          <a:p>
            <a:pPr algn="ctr">
              <a:lnSpc>
                <a:spcPts val="7719"/>
              </a:lnSpc>
            </a:pPr>
            <a:endParaRPr lang="en-US" sz="5513">
              <a:solidFill>
                <a:srgbClr val="000000"/>
              </a:solidFill>
              <a:latin typeface="Calistoga"/>
            </a:endParaRPr>
          </a:p>
        </p:txBody>
      </p:sp>
      <p:sp>
        <p:nvSpPr>
          <p:cNvPr id="17" name="TextBox 17"/>
          <p:cNvSpPr txBox="1"/>
          <p:nvPr/>
        </p:nvSpPr>
        <p:spPr>
          <a:xfrm>
            <a:off x="3609282" y="3731815"/>
            <a:ext cx="10579992" cy="4086119"/>
          </a:xfrm>
          <a:prstGeom prst="rect">
            <a:avLst/>
          </a:prstGeom>
        </p:spPr>
        <p:txBody>
          <a:bodyPr lIns="0" tIns="0" rIns="0" bIns="0" rtlCol="0" anchor="t">
            <a:spAutoFit/>
          </a:bodyPr>
          <a:lstStyle/>
          <a:p>
            <a:pPr marL="863598" lvl="1" indent="-431799">
              <a:lnSpc>
                <a:spcPts val="6479"/>
              </a:lnSpc>
              <a:buFont typeface="Arial"/>
              <a:buChar char="•"/>
            </a:pPr>
            <a:r>
              <a:rPr lang="en-US" sz="3999" spc="155">
                <a:solidFill>
                  <a:srgbClr val="000000"/>
                </a:solidFill>
                <a:latin typeface="Montserrat" pitchFamily="2" charset="0"/>
              </a:rPr>
              <a:t>Tăng doanh thu</a:t>
            </a:r>
          </a:p>
          <a:p>
            <a:pPr marL="863598" lvl="1" indent="-431799">
              <a:lnSpc>
                <a:spcPts val="6479"/>
              </a:lnSpc>
              <a:buFont typeface="Arial"/>
              <a:buChar char="•"/>
            </a:pPr>
            <a:r>
              <a:rPr lang="en-US" sz="3999" spc="155">
                <a:solidFill>
                  <a:srgbClr val="000000"/>
                </a:solidFill>
                <a:latin typeface="Montserrat" pitchFamily="2" charset="0"/>
              </a:rPr>
              <a:t>Tăng lợi nhuận</a:t>
            </a:r>
          </a:p>
          <a:p>
            <a:pPr marL="863598" lvl="1" indent="-431799">
              <a:lnSpc>
                <a:spcPts val="6479"/>
              </a:lnSpc>
              <a:buFont typeface="Arial"/>
              <a:buChar char="•"/>
            </a:pPr>
            <a:r>
              <a:rPr lang="en-US" sz="3999" spc="155">
                <a:solidFill>
                  <a:srgbClr val="000000"/>
                </a:solidFill>
                <a:latin typeface="Montserrat" pitchFamily="2" charset="0"/>
              </a:rPr>
              <a:t>Mở rộng thị trường</a:t>
            </a:r>
          </a:p>
          <a:p>
            <a:pPr marL="863598" lvl="1" indent="-431799">
              <a:lnSpc>
                <a:spcPts val="6479"/>
              </a:lnSpc>
              <a:buFont typeface="Arial"/>
              <a:buChar char="•"/>
            </a:pPr>
            <a:r>
              <a:rPr lang="en-US" sz="3999" spc="155">
                <a:solidFill>
                  <a:srgbClr val="000000"/>
                </a:solidFill>
                <a:latin typeface="Montserrat" pitchFamily="2" charset="0"/>
              </a:rPr>
              <a:t>Tạo dựng thương hiệu</a:t>
            </a:r>
          </a:p>
          <a:p>
            <a:pPr marL="863598" lvl="1" indent="-431799">
              <a:lnSpc>
                <a:spcPts val="6479"/>
              </a:lnSpc>
              <a:buFont typeface="Arial"/>
              <a:buChar char="•"/>
            </a:pPr>
            <a:r>
              <a:rPr lang="en-US" sz="3999" spc="155">
                <a:solidFill>
                  <a:srgbClr val="000000"/>
                </a:solidFill>
                <a:latin typeface="Montserrat" pitchFamily="2" charset="0"/>
              </a:rPr>
              <a:t>Cải thiện chất lượng sản phẩm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60478" y="2805209"/>
            <a:ext cx="15277600" cy="6704727"/>
            <a:chOff x="0" y="0"/>
            <a:chExt cx="2314764" cy="1015857"/>
          </a:xfrm>
        </p:grpSpPr>
        <p:sp>
          <p:nvSpPr>
            <p:cNvPr id="3" name="Freeform 3"/>
            <p:cNvSpPr/>
            <p:nvPr/>
          </p:nvSpPr>
          <p:spPr>
            <a:xfrm>
              <a:off x="0" y="0"/>
              <a:ext cx="2314764" cy="1015857"/>
            </a:xfrm>
            <a:custGeom>
              <a:avLst/>
              <a:gdLst/>
              <a:ahLst/>
              <a:cxnLst/>
              <a:rect l="l" t="t" r="r" b="b"/>
              <a:pathLst>
                <a:path w="2314764" h="1015857">
                  <a:moveTo>
                    <a:pt x="25844" y="0"/>
                  </a:moveTo>
                  <a:lnTo>
                    <a:pt x="2288920" y="0"/>
                  </a:lnTo>
                  <a:cubicBezTo>
                    <a:pt x="2303193" y="0"/>
                    <a:pt x="2314764" y="11571"/>
                    <a:pt x="2314764" y="25844"/>
                  </a:cubicBezTo>
                  <a:lnTo>
                    <a:pt x="2314764" y="990013"/>
                  </a:lnTo>
                  <a:cubicBezTo>
                    <a:pt x="2314764" y="1004286"/>
                    <a:pt x="2303193" y="1015857"/>
                    <a:pt x="2288920" y="1015857"/>
                  </a:cubicBezTo>
                  <a:lnTo>
                    <a:pt x="25844" y="1015857"/>
                  </a:lnTo>
                  <a:cubicBezTo>
                    <a:pt x="11571" y="1015857"/>
                    <a:pt x="0" y="1004286"/>
                    <a:pt x="0" y="990013"/>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8512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2139306" y="486752"/>
            <a:ext cx="14009388" cy="190782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1.4.2.   Lý do chọn sản phẩm để kinh doanh </a:t>
            </a:r>
          </a:p>
          <a:p>
            <a:pPr algn="ctr">
              <a:lnSpc>
                <a:spcPts val="7719"/>
              </a:lnSpc>
            </a:pPr>
            <a:r>
              <a:rPr lang="en-US" sz="5513">
                <a:solidFill>
                  <a:srgbClr val="000000"/>
                </a:solidFill>
                <a:latin typeface="Calistoga"/>
              </a:rPr>
              <a:t>trực tuyến</a:t>
            </a:r>
          </a:p>
        </p:txBody>
      </p:sp>
      <p:sp>
        <p:nvSpPr>
          <p:cNvPr id="17" name="TextBox 17"/>
          <p:cNvSpPr txBox="1"/>
          <p:nvPr/>
        </p:nvSpPr>
        <p:spPr>
          <a:xfrm>
            <a:off x="2538711" y="3246072"/>
            <a:ext cx="12721133" cy="5753242"/>
          </a:xfrm>
          <a:prstGeom prst="rect">
            <a:avLst/>
          </a:prstGeom>
        </p:spPr>
        <p:txBody>
          <a:bodyPr lIns="0" tIns="0" rIns="0" bIns="0" rtlCol="0" anchor="t">
            <a:spAutoFit/>
          </a:bodyPr>
          <a:lstStyle/>
          <a:p>
            <a:pPr marL="863598" lvl="1" indent="-431799">
              <a:lnSpc>
                <a:spcPts val="6479"/>
              </a:lnSpc>
              <a:buFont typeface="Arial"/>
              <a:buChar char="•"/>
            </a:pPr>
            <a:r>
              <a:rPr lang="en-US" sz="3999" spc="155">
                <a:solidFill>
                  <a:srgbClr val="000000"/>
                </a:solidFill>
                <a:latin typeface="Montserrat" pitchFamily="2" charset="0"/>
              </a:rPr>
              <a:t>Sản phẩm ăn vặt rất phổ biến và được ưa chuộng ở Việt Nam.</a:t>
            </a:r>
          </a:p>
          <a:p>
            <a:pPr marL="863598" lvl="1" indent="-431799">
              <a:lnSpc>
                <a:spcPts val="6479"/>
              </a:lnSpc>
              <a:buFont typeface="Arial"/>
              <a:buChar char="•"/>
            </a:pPr>
            <a:r>
              <a:rPr lang="en-US" sz="3999" spc="155">
                <a:solidFill>
                  <a:srgbClr val="000000"/>
                </a:solidFill>
                <a:latin typeface="Montserrat" pitchFamily="2" charset="0"/>
              </a:rPr>
              <a:t>Không yêu cầu quá nhiều vốn đầu tư ban đầu.</a:t>
            </a:r>
          </a:p>
          <a:p>
            <a:pPr marL="863598" lvl="1" indent="-431799">
              <a:lnSpc>
                <a:spcPts val="6479"/>
              </a:lnSpc>
              <a:buFont typeface="Arial"/>
              <a:buChar char="•"/>
            </a:pPr>
            <a:r>
              <a:rPr lang="en-US" sz="3999" spc="155">
                <a:solidFill>
                  <a:srgbClr val="000000"/>
                </a:solidFill>
                <a:latin typeface="Montserrat" pitchFamily="2" charset="0"/>
              </a:rPr>
              <a:t>Tính linh hoạt cao.</a:t>
            </a:r>
          </a:p>
          <a:p>
            <a:pPr marL="863598" lvl="1" indent="-431799">
              <a:lnSpc>
                <a:spcPts val="6479"/>
              </a:lnSpc>
              <a:buFont typeface="Arial"/>
              <a:buChar char="•"/>
            </a:pPr>
            <a:r>
              <a:rPr lang="en-US" sz="3999" spc="155">
                <a:solidFill>
                  <a:srgbClr val="000000"/>
                </a:solidFill>
                <a:latin typeface="Montserrat" pitchFamily="2" charset="0"/>
              </a:rPr>
              <a:t>Thị trường tiềm năng lớn.</a:t>
            </a:r>
          </a:p>
          <a:p>
            <a:pPr marL="863598" lvl="1" indent="-431799">
              <a:lnSpc>
                <a:spcPts val="6479"/>
              </a:lnSpc>
              <a:buFont typeface="Arial"/>
              <a:buChar char="•"/>
            </a:pPr>
            <a:r>
              <a:rPr lang="en-US" sz="3999" spc="155">
                <a:solidFill>
                  <a:srgbClr val="000000"/>
                </a:solidFill>
                <a:latin typeface="Montserrat" pitchFamily="2" charset="0"/>
              </a:rPr>
              <a:t>Tính tiện lợi và thuận tiện cho khách hàng.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0195129" y="2897458"/>
            <a:ext cx="5945711" cy="5091690"/>
          </a:xfrm>
          <a:custGeom>
            <a:avLst/>
            <a:gdLst/>
            <a:ahLst/>
            <a:cxnLst/>
            <a:rect l="l" t="t" r="r" b="b"/>
            <a:pathLst>
              <a:path w="5945711" h="5091690">
                <a:moveTo>
                  <a:pt x="0" y="0"/>
                </a:moveTo>
                <a:lnTo>
                  <a:pt x="5945711" y="0"/>
                </a:lnTo>
                <a:lnTo>
                  <a:pt x="5945711" y="5091691"/>
                </a:lnTo>
                <a:lnTo>
                  <a:pt x="0" y="509169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8106622" y="765847"/>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1.5</a:t>
            </a:r>
          </a:p>
        </p:txBody>
      </p:sp>
      <p:sp>
        <p:nvSpPr>
          <p:cNvPr id="21" name="TextBox 21"/>
          <p:cNvSpPr txBox="1"/>
          <p:nvPr/>
        </p:nvSpPr>
        <p:spPr>
          <a:xfrm>
            <a:off x="2778839" y="3409716"/>
            <a:ext cx="6808172" cy="3969228"/>
          </a:xfrm>
          <a:prstGeom prst="rect">
            <a:avLst/>
          </a:prstGeom>
        </p:spPr>
        <p:txBody>
          <a:bodyPr lIns="0" tIns="0" rIns="0" bIns="0" rtlCol="0" anchor="t">
            <a:spAutoFit/>
          </a:bodyPr>
          <a:lstStyle/>
          <a:p>
            <a:pPr algn="ctr">
              <a:lnSpc>
                <a:spcPts val="10499"/>
              </a:lnSpc>
            </a:pPr>
            <a:r>
              <a:rPr lang="en-US" sz="7499" spc="427">
                <a:solidFill>
                  <a:srgbClr val="E94850"/>
                </a:solidFill>
                <a:effectLst>
                  <a:outerShdw blurRad="50800" dist="38100" algn="l" rotWithShape="0">
                    <a:prstClr val="black">
                      <a:alpha val="40000"/>
                    </a:prstClr>
                  </a:outerShdw>
                </a:effectLst>
                <a:latin typeface="Calistoga"/>
              </a:rPr>
              <a:t> KẾ HOẠCH TÀI CHÍNH CHO DỰ 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a:off x="12995825" y="-209588"/>
            <a:ext cx="7315200" cy="1875351"/>
          </a:xfrm>
          <a:custGeom>
            <a:avLst/>
            <a:gdLst/>
            <a:ahLst/>
            <a:cxnLst/>
            <a:rect l="l" t="t" r="r" b="b"/>
            <a:pathLst>
              <a:path w="7315200" h="1875351">
                <a:moveTo>
                  <a:pt x="0" y="0"/>
                </a:moveTo>
                <a:lnTo>
                  <a:pt x="7315200" y="0"/>
                </a:lnTo>
                <a:lnTo>
                  <a:pt x="7315200" y="1875352"/>
                </a:lnTo>
                <a:lnTo>
                  <a:pt x="0" y="18753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547533" y="8837500"/>
            <a:ext cx="2781330" cy="1769937"/>
          </a:xfrm>
          <a:custGeom>
            <a:avLst/>
            <a:gdLst/>
            <a:ahLst/>
            <a:cxnLst/>
            <a:rect l="l" t="t" r="r" b="b"/>
            <a:pathLst>
              <a:path w="2781330" h="1769937">
                <a:moveTo>
                  <a:pt x="0" y="0"/>
                </a:moveTo>
                <a:lnTo>
                  <a:pt x="2781330" y="0"/>
                </a:lnTo>
                <a:lnTo>
                  <a:pt x="2781330" y="1769937"/>
                </a:lnTo>
                <a:lnTo>
                  <a:pt x="0" y="1769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TextBox 4"/>
          <p:cNvSpPr txBox="1"/>
          <p:nvPr/>
        </p:nvSpPr>
        <p:spPr>
          <a:xfrm>
            <a:off x="4768679" y="816970"/>
            <a:ext cx="10068556" cy="1137286"/>
          </a:xfrm>
          <a:prstGeom prst="rect">
            <a:avLst/>
          </a:prstGeom>
        </p:spPr>
        <p:txBody>
          <a:bodyPr lIns="0" tIns="0" rIns="0" bIns="0" rtlCol="0" anchor="t">
            <a:spAutoFit/>
          </a:bodyPr>
          <a:lstStyle/>
          <a:p>
            <a:pPr>
              <a:lnSpc>
                <a:spcPts val="9239"/>
              </a:lnSpc>
              <a:spcBef>
                <a:spcPct val="0"/>
              </a:spcBef>
            </a:pPr>
            <a:r>
              <a:rPr lang="en-US" sz="6599" spc="263">
                <a:solidFill>
                  <a:srgbClr val="E94850"/>
                </a:solidFill>
                <a:latin typeface="Calistoga"/>
              </a:rPr>
              <a:t>NỘI DUNG BAO GỒM</a:t>
            </a:r>
          </a:p>
        </p:txBody>
      </p:sp>
      <p:sp>
        <p:nvSpPr>
          <p:cNvPr id="5" name="Freeform 5"/>
          <p:cNvSpPr/>
          <p:nvPr/>
        </p:nvSpPr>
        <p:spPr>
          <a:xfrm rot="686076">
            <a:off x="17201234" y="2841472"/>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691210">
            <a:off x="304263" y="6975018"/>
            <a:ext cx="1077738" cy="1018952"/>
          </a:xfrm>
          <a:custGeom>
            <a:avLst/>
            <a:gdLst/>
            <a:ahLst/>
            <a:cxnLst/>
            <a:rect l="l" t="t" r="r" b="b"/>
            <a:pathLst>
              <a:path w="1077738" h="1018952">
                <a:moveTo>
                  <a:pt x="0" y="0"/>
                </a:moveTo>
                <a:lnTo>
                  <a:pt x="1077738" y="0"/>
                </a:lnTo>
                <a:lnTo>
                  <a:pt x="1077738" y="1018952"/>
                </a:lnTo>
                <a:lnTo>
                  <a:pt x="0" y="10189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rot="1156546">
            <a:off x="9052720" y="144953"/>
            <a:ext cx="1013721" cy="798075"/>
          </a:xfrm>
          <a:custGeom>
            <a:avLst/>
            <a:gdLst/>
            <a:ahLst/>
            <a:cxnLst/>
            <a:rect l="l" t="t" r="r" b="b"/>
            <a:pathLst>
              <a:path w="1013721" h="798075">
                <a:moveTo>
                  <a:pt x="0" y="0"/>
                </a:moveTo>
                <a:lnTo>
                  <a:pt x="1013721" y="0"/>
                </a:lnTo>
                <a:lnTo>
                  <a:pt x="1013721" y="798074"/>
                </a:lnTo>
                <a:lnTo>
                  <a:pt x="0" y="798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8" name="Freeform 8"/>
          <p:cNvSpPr/>
          <p:nvPr/>
        </p:nvSpPr>
        <p:spPr>
          <a:xfrm rot="298719" flipH="1">
            <a:off x="4325626" y="8503289"/>
            <a:ext cx="886105" cy="904189"/>
          </a:xfrm>
          <a:custGeom>
            <a:avLst/>
            <a:gdLst/>
            <a:ahLst/>
            <a:cxnLst/>
            <a:rect l="l" t="t" r="r" b="b"/>
            <a:pathLst>
              <a:path w="886105" h="904189">
                <a:moveTo>
                  <a:pt x="886106" y="0"/>
                </a:moveTo>
                <a:lnTo>
                  <a:pt x="0" y="0"/>
                </a:lnTo>
                <a:lnTo>
                  <a:pt x="0" y="904189"/>
                </a:lnTo>
                <a:lnTo>
                  <a:pt x="886106" y="904189"/>
                </a:lnTo>
                <a:lnTo>
                  <a:pt x="886106"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9" name="Freeform 9"/>
          <p:cNvSpPr/>
          <p:nvPr/>
        </p:nvSpPr>
        <p:spPr>
          <a:xfrm>
            <a:off x="1053870" y="622498"/>
            <a:ext cx="1004028" cy="998551"/>
          </a:xfrm>
          <a:custGeom>
            <a:avLst/>
            <a:gdLst/>
            <a:ahLst/>
            <a:cxnLst/>
            <a:rect l="l" t="t" r="r" b="b"/>
            <a:pathLst>
              <a:path w="1004028" h="998551">
                <a:moveTo>
                  <a:pt x="0" y="0"/>
                </a:moveTo>
                <a:lnTo>
                  <a:pt x="1004028" y="0"/>
                </a:lnTo>
                <a:lnTo>
                  <a:pt x="1004028" y="998551"/>
                </a:lnTo>
                <a:lnTo>
                  <a:pt x="0" y="9985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0" name="Freeform 10"/>
          <p:cNvSpPr/>
          <p:nvPr/>
        </p:nvSpPr>
        <p:spPr>
          <a:xfrm>
            <a:off x="16317674" y="8837500"/>
            <a:ext cx="796461" cy="1213444"/>
          </a:xfrm>
          <a:custGeom>
            <a:avLst/>
            <a:gdLst/>
            <a:ahLst/>
            <a:cxnLst/>
            <a:rect l="l" t="t" r="r" b="b"/>
            <a:pathLst>
              <a:path w="796461" h="1213444">
                <a:moveTo>
                  <a:pt x="0" y="0"/>
                </a:moveTo>
                <a:lnTo>
                  <a:pt x="796460" y="0"/>
                </a:lnTo>
                <a:lnTo>
                  <a:pt x="796460" y="1213444"/>
                </a:lnTo>
                <a:lnTo>
                  <a:pt x="0" y="12134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1" name="Freeform 11"/>
          <p:cNvSpPr/>
          <p:nvPr/>
        </p:nvSpPr>
        <p:spPr>
          <a:xfrm rot="-904323">
            <a:off x="-876096" y="2888446"/>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2" name="Freeform 12"/>
          <p:cNvSpPr/>
          <p:nvPr/>
        </p:nvSpPr>
        <p:spPr>
          <a:xfrm rot="-904323">
            <a:off x="16303920" y="6112993"/>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13" name="Freeform 13"/>
          <p:cNvSpPr/>
          <p:nvPr/>
        </p:nvSpPr>
        <p:spPr>
          <a:xfrm>
            <a:off x="213370" y="253264"/>
            <a:ext cx="646416" cy="775436"/>
          </a:xfrm>
          <a:custGeom>
            <a:avLst/>
            <a:gdLst/>
            <a:ahLst/>
            <a:cxnLst/>
            <a:rect l="l" t="t" r="r" b="b"/>
            <a:pathLst>
              <a:path w="646416" h="775436">
                <a:moveTo>
                  <a:pt x="0" y="0"/>
                </a:moveTo>
                <a:lnTo>
                  <a:pt x="646416" y="0"/>
                </a:lnTo>
                <a:lnTo>
                  <a:pt x="646416" y="775436"/>
                </a:lnTo>
                <a:lnTo>
                  <a:pt x="0" y="7754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Freeform 14"/>
          <p:cNvSpPr/>
          <p:nvPr/>
        </p:nvSpPr>
        <p:spPr>
          <a:xfrm flipH="1">
            <a:off x="17398522" y="9258300"/>
            <a:ext cx="646416" cy="775436"/>
          </a:xfrm>
          <a:custGeom>
            <a:avLst/>
            <a:gdLst/>
            <a:ahLst/>
            <a:cxnLst/>
            <a:rect l="l" t="t" r="r" b="b"/>
            <a:pathLst>
              <a:path w="646416" h="775436">
                <a:moveTo>
                  <a:pt x="646416" y="0"/>
                </a:moveTo>
                <a:lnTo>
                  <a:pt x="0" y="0"/>
                </a:lnTo>
                <a:lnTo>
                  <a:pt x="0" y="775436"/>
                </a:lnTo>
                <a:lnTo>
                  <a:pt x="646416" y="775436"/>
                </a:lnTo>
                <a:lnTo>
                  <a:pt x="646416"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5" name="Freeform 15"/>
          <p:cNvSpPr/>
          <p:nvPr/>
        </p:nvSpPr>
        <p:spPr>
          <a:xfrm rot="-5400000">
            <a:off x="8839536" y="8430455"/>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16" name="Freeform 16"/>
          <p:cNvSpPr/>
          <p:nvPr/>
        </p:nvSpPr>
        <p:spPr>
          <a:xfrm rot="-5400000">
            <a:off x="2450892" y="8235359"/>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17" name="Freeform 17"/>
          <p:cNvSpPr/>
          <p:nvPr/>
        </p:nvSpPr>
        <p:spPr>
          <a:xfrm rot="-5400000">
            <a:off x="15532643" y="2047162"/>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18" name="Freeform 18"/>
          <p:cNvSpPr/>
          <p:nvPr/>
        </p:nvSpPr>
        <p:spPr>
          <a:xfrm rot="-5400000">
            <a:off x="4046188" y="542006"/>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5">
              <a:extLst>
                <a:ext uri="{96DAC541-7B7A-43D3-8B79-37D633B846F1}">
                  <asvg:svgBlip xmlns:asvg="http://schemas.microsoft.com/office/drawing/2016/SVG/main" r:embed="rId26"/>
                </a:ext>
              </a:extLst>
            </a:blip>
            <a:stretch>
              <a:fillRect b="-293423"/>
            </a:stretch>
          </a:blipFill>
        </p:spPr>
        <p:txBody>
          <a:bodyPr/>
          <a:lstStyle/>
          <a:p>
            <a:endParaRPr lang="vi-VN"/>
          </a:p>
        </p:txBody>
      </p:sp>
      <p:sp>
        <p:nvSpPr>
          <p:cNvPr id="19" name="Freeform 19"/>
          <p:cNvSpPr/>
          <p:nvPr/>
        </p:nvSpPr>
        <p:spPr>
          <a:xfrm rot="-5400000">
            <a:off x="14180262" y="9568253"/>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5">
              <a:extLst>
                <a:ext uri="{96DAC541-7B7A-43D3-8B79-37D633B846F1}">
                  <asvg:svgBlip xmlns:asvg="http://schemas.microsoft.com/office/drawing/2016/SVG/main" r:embed="rId26"/>
                </a:ext>
              </a:extLst>
            </a:blip>
            <a:stretch>
              <a:fillRect b="-293423"/>
            </a:stretch>
          </a:blipFill>
        </p:spPr>
        <p:txBody>
          <a:bodyPr/>
          <a:lstStyle/>
          <a:p>
            <a:endParaRPr lang="vi-VN"/>
          </a:p>
        </p:txBody>
      </p:sp>
      <p:sp>
        <p:nvSpPr>
          <p:cNvPr id="20" name="Freeform 20"/>
          <p:cNvSpPr/>
          <p:nvPr/>
        </p:nvSpPr>
        <p:spPr>
          <a:xfrm rot="-5400000">
            <a:off x="8839536" y="2521132"/>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23">
              <a:extLst>
                <a:ext uri="{96DAC541-7B7A-43D3-8B79-37D633B846F1}">
                  <asvg:svgBlip xmlns:asvg="http://schemas.microsoft.com/office/drawing/2016/SVG/main" r:embed="rId24"/>
                </a:ext>
              </a:extLst>
            </a:blip>
            <a:stretch>
              <a:fillRect b="-49055"/>
            </a:stretch>
          </a:blipFill>
        </p:spPr>
        <p:txBody>
          <a:bodyPr/>
          <a:lstStyle/>
          <a:p>
            <a:endParaRPr lang="vi-VN"/>
          </a:p>
        </p:txBody>
      </p:sp>
      <p:sp>
        <p:nvSpPr>
          <p:cNvPr id="21" name="Freeform 21"/>
          <p:cNvSpPr/>
          <p:nvPr/>
        </p:nvSpPr>
        <p:spPr>
          <a:xfrm rot="-10800000">
            <a:off x="876468" y="420077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5">
              <a:extLst>
                <a:ext uri="{96DAC541-7B7A-43D3-8B79-37D633B846F1}">
                  <asvg:svgBlip xmlns:asvg="http://schemas.microsoft.com/office/drawing/2016/SVG/main" r:embed="rId26"/>
                </a:ext>
              </a:extLst>
            </a:blip>
            <a:stretch>
              <a:fillRect b="-49055"/>
            </a:stretch>
          </a:blipFill>
        </p:spPr>
        <p:txBody>
          <a:bodyPr/>
          <a:lstStyle/>
          <a:p>
            <a:endParaRPr lang="vi-VN"/>
          </a:p>
        </p:txBody>
      </p:sp>
      <p:sp>
        <p:nvSpPr>
          <p:cNvPr id="22" name="Freeform 22"/>
          <p:cNvSpPr/>
          <p:nvPr/>
        </p:nvSpPr>
        <p:spPr>
          <a:xfrm rot="-10800000">
            <a:off x="17427304" y="47364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5">
              <a:extLst>
                <a:ext uri="{96DAC541-7B7A-43D3-8B79-37D633B846F1}">
                  <asvg:svgBlip xmlns:asvg="http://schemas.microsoft.com/office/drawing/2016/SVG/main" r:embed="rId26"/>
                </a:ext>
              </a:extLst>
            </a:blip>
            <a:stretch>
              <a:fillRect b="-49055"/>
            </a:stretch>
          </a:blipFill>
        </p:spPr>
        <p:txBody>
          <a:bodyPr/>
          <a:lstStyle/>
          <a:p>
            <a:endParaRPr lang="vi-VN"/>
          </a:p>
        </p:txBody>
      </p:sp>
      <p:grpSp>
        <p:nvGrpSpPr>
          <p:cNvPr id="23" name="Group 23"/>
          <p:cNvGrpSpPr/>
          <p:nvPr/>
        </p:nvGrpSpPr>
        <p:grpSpPr>
          <a:xfrm>
            <a:off x="1472895" y="2458385"/>
            <a:ext cx="15925627" cy="6531347"/>
            <a:chOff x="0" y="0"/>
            <a:chExt cx="4512479" cy="1850638"/>
          </a:xfrm>
        </p:grpSpPr>
        <p:sp>
          <p:nvSpPr>
            <p:cNvPr id="24" name="Freeform 24"/>
            <p:cNvSpPr/>
            <p:nvPr/>
          </p:nvSpPr>
          <p:spPr>
            <a:xfrm>
              <a:off x="0" y="0"/>
              <a:ext cx="4512479" cy="1850638"/>
            </a:xfrm>
            <a:custGeom>
              <a:avLst/>
              <a:gdLst/>
              <a:ahLst/>
              <a:cxnLst/>
              <a:rect l="l" t="t" r="r" b="b"/>
              <a:pathLst>
                <a:path w="4512479" h="1850638">
                  <a:moveTo>
                    <a:pt x="24793" y="0"/>
                  </a:moveTo>
                  <a:lnTo>
                    <a:pt x="4487687" y="0"/>
                  </a:lnTo>
                  <a:cubicBezTo>
                    <a:pt x="4501379" y="0"/>
                    <a:pt x="4512479" y="11100"/>
                    <a:pt x="4512479" y="24793"/>
                  </a:cubicBezTo>
                  <a:lnTo>
                    <a:pt x="4512479" y="1825845"/>
                  </a:lnTo>
                  <a:cubicBezTo>
                    <a:pt x="4512479" y="1839538"/>
                    <a:pt x="4501379" y="1850638"/>
                    <a:pt x="4487687" y="1850638"/>
                  </a:cubicBezTo>
                  <a:lnTo>
                    <a:pt x="24793" y="1850638"/>
                  </a:lnTo>
                  <a:cubicBezTo>
                    <a:pt x="11100" y="1850638"/>
                    <a:pt x="0" y="1839538"/>
                    <a:pt x="0" y="1825845"/>
                  </a:cubicBezTo>
                  <a:lnTo>
                    <a:pt x="0" y="24793"/>
                  </a:lnTo>
                  <a:cubicBezTo>
                    <a:pt x="0" y="11100"/>
                    <a:pt x="11100" y="0"/>
                    <a:pt x="24793" y="0"/>
                  </a:cubicBezTo>
                  <a:close/>
                </a:path>
              </a:pathLst>
            </a:custGeom>
            <a:solidFill>
              <a:srgbClr val="FFEFCA"/>
            </a:solidFill>
            <a:ln w="95250">
              <a:solidFill>
                <a:srgbClr val="EF7A36"/>
              </a:solidFill>
            </a:ln>
          </p:spPr>
          <p:txBody>
            <a:bodyPr/>
            <a:lstStyle/>
            <a:p>
              <a:endParaRPr lang="vi-VN"/>
            </a:p>
          </p:txBody>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6" name="Freeform 26"/>
          <p:cNvSpPr/>
          <p:nvPr/>
        </p:nvSpPr>
        <p:spPr>
          <a:xfrm>
            <a:off x="2057898" y="8955383"/>
            <a:ext cx="1156468" cy="1156468"/>
          </a:xfrm>
          <a:custGeom>
            <a:avLst/>
            <a:gdLst/>
            <a:ahLst/>
            <a:cxnLst/>
            <a:rect l="l" t="t" r="r" b="b"/>
            <a:pathLst>
              <a:path w="1156468" h="1156468">
                <a:moveTo>
                  <a:pt x="0" y="0"/>
                </a:moveTo>
                <a:lnTo>
                  <a:pt x="1156468" y="0"/>
                </a:lnTo>
                <a:lnTo>
                  <a:pt x="1156468" y="1156468"/>
                </a:lnTo>
                <a:lnTo>
                  <a:pt x="0" y="115646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vi-VN"/>
          </a:p>
        </p:txBody>
      </p:sp>
      <p:sp>
        <p:nvSpPr>
          <p:cNvPr id="27" name="TextBox 27"/>
          <p:cNvSpPr txBox="1"/>
          <p:nvPr/>
        </p:nvSpPr>
        <p:spPr>
          <a:xfrm>
            <a:off x="1943587" y="3057059"/>
            <a:ext cx="14984243" cy="1371600"/>
          </a:xfrm>
          <a:prstGeom prst="rect">
            <a:avLst/>
          </a:prstGeom>
        </p:spPr>
        <p:txBody>
          <a:bodyPr lIns="0" tIns="0" rIns="0" bIns="0" rtlCol="0" anchor="t">
            <a:spAutoFit/>
          </a:bodyPr>
          <a:lstStyle/>
          <a:p>
            <a:pPr>
              <a:lnSpc>
                <a:spcPts val="5399"/>
              </a:lnSpc>
            </a:pPr>
            <a:r>
              <a:rPr lang="en-US" sz="4999" spc="199">
                <a:solidFill>
                  <a:srgbClr val="E94850"/>
                </a:solidFill>
                <a:latin typeface="Roboto Bold"/>
              </a:rPr>
              <a:t>CHƯƠNG 1: XÂY DỰNG KẾ HOẠCH KINH DOANH</a:t>
            </a:r>
          </a:p>
          <a:p>
            <a:pPr>
              <a:lnSpc>
                <a:spcPts val="5399"/>
              </a:lnSpc>
            </a:pPr>
            <a:endParaRPr lang="en-US" sz="4999" spc="199">
              <a:solidFill>
                <a:srgbClr val="E94850"/>
              </a:solidFill>
              <a:latin typeface="Roboto Bold"/>
            </a:endParaRPr>
          </a:p>
        </p:txBody>
      </p:sp>
      <p:sp>
        <p:nvSpPr>
          <p:cNvPr id="28" name="TextBox 28"/>
          <p:cNvSpPr txBox="1"/>
          <p:nvPr/>
        </p:nvSpPr>
        <p:spPr>
          <a:xfrm>
            <a:off x="2023369" y="5066834"/>
            <a:ext cx="14824678" cy="1371600"/>
          </a:xfrm>
          <a:prstGeom prst="rect">
            <a:avLst/>
          </a:prstGeom>
        </p:spPr>
        <p:txBody>
          <a:bodyPr lIns="0" tIns="0" rIns="0" bIns="0" rtlCol="0" anchor="t">
            <a:spAutoFit/>
          </a:bodyPr>
          <a:lstStyle/>
          <a:p>
            <a:pPr>
              <a:lnSpc>
                <a:spcPts val="5399"/>
              </a:lnSpc>
            </a:pPr>
            <a:r>
              <a:rPr lang="en-US" sz="4999" spc="199">
                <a:solidFill>
                  <a:srgbClr val="E94850"/>
                </a:solidFill>
                <a:latin typeface="Roboto Bold"/>
              </a:rPr>
              <a:t>CHƯƠNG 2: XÂY DỰNG WEBSITE</a:t>
            </a:r>
          </a:p>
          <a:p>
            <a:pPr>
              <a:lnSpc>
                <a:spcPts val="5399"/>
              </a:lnSpc>
            </a:pPr>
            <a:endParaRPr lang="en-US" sz="4999" spc="199">
              <a:solidFill>
                <a:srgbClr val="E94850"/>
              </a:solidFill>
              <a:latin typeface="Roboto Bold"/>
            </a:endParaRPr>
          </a:p>
        </p:txBody>
      </p:sp>
      <p:sp>
        <p:nvSpPr>
          <p:cNvPr id="29" name="TextBox 29"/>
          <p:cNvSpPr txBox="1"/>
          <p:nvPr/>
        </p:nvSpPr>
        <p:spPr>
          <a:xfrm>
            <a:off x="2023369" y="7098882"/>
            <a:ext cx="14824678" cy="1371600"/>
          </a:xfrm>
          <a:prstGeom prst="rect">
            <a:avLst/>
          </a:prstGeom>
        </p:spPr>
        <p:txBody>
          <a:bodyPr lIns="0" tIns="0" rIns="0" bIns="0" rtlCol="0" anchor="t">
            <a:spAutoFit/>
          </a:bodyPr>
          <a:lstStyle/>
          <a:p>
            <a:pPr>
              <a:lnSpc>
                <a:spcPts val="5399"/>
              </a:lnSpc>
            </a:pPr>
            <a:r>
              <a:rPr lang="en-US" sz="4999" spc="199">
                <a:solidFill>
                  <a:srgbClr val="E94850"/>
                </a:solidFill>
                <a:latin typeface="Roboto Bold"/>
              </a:rPr>
              <a:t>CHƯƠNG 3: TỔNG KẾT</a:t>
            </a:r>
          </a:p>
          <a:p>
            <a:pPr>
              <a:lnSpc>
                <a:spcPts val="5399"/>
              </a:lnSpc>
            </a:pPr>
            <a:endParaRPr lang="en-US" sz="4999" spc="199">
              <a:solidFill>
                <a:srgbClr val="E94850"/>
              </a:solidFill>
              <a:latin typeface="Roboto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2293010"/>
            <a:ext cx="15620201" cy="7289442"/>
            <a:chOff x="0" y="0"/>
            <a:chExt cx="2366673" cy="1104449"/>
          </a:xfrm>
        </p:grpSpPr>
        <p:sp>
          <p:nvSpPr>
            <p:cNvPr id="3" name="Freeform 3"/>
            <p:cNvSpPr/>
            <p:nvPr/>
          </p:nvSpPr>
          <p:spPr>
            <a:xfrm>
              <a:off x="0" y="0"/>
              <a:ext cx="2366673" cy="1104449"/>
            </a:xfrm>
            <a:custGeom>
              <a:avLst/>
              <a:gdLst/>
              <a:ahLst/>
              <a:cxnLst/>
              <a:rect l="l" t="t" r="r" b="b"/>
              <a:pathLst>
                <a:path w="2366673" h="1104449">
                  <a:moveTo>
                    <a:pt x="25277" y="0"/>
                  </a:moveTo>
                  <a:lnTo>
                    <a:pt x="2341395" y="0"/>
                  </a:lnTo>
                  <a:cubicBezTo>
                    <a:pt x="2355355" y="0"/>
                    <a:pt x="2366673" y="11317"/>
                    <a:pt x="2366673" y="25277"/>
                  </a:cubicBezTo>
                  <a:lnTo>
                    <a:pt x="2366673" y="1079172"/>
                  </a:lnTo>
                  <a:cubicBezTo>
                    <a:pt x="2366673" y="1085876"/>
                    <a:pt x="2364009" y="1092305"/>
                    <a:pt x="2359269" y="1097046"/>
                  </a:cubicBezTo>
                  <a:cubicBezTo>
                    <a:pt x="2354529" y="1101786"/>
                    <a:pt x="2348099" y="1104449"/>
                    <a:pt x="2341395" y="1104449"/>
                  </a:cubicBezTo>
                  <a:lnTo>
                    <a:pt x="25277" y="1104449"/>
                  </a:lnTo>
                  <a:cubicBezTo>
                    <a:pt x="18573" y="1104449"/>
                    <a:pt x="12144" y="1101786"/>
                    <a:pt x="7404" y="1097046"/>
                  </a:cubicBezTo>
                  <a:cubicBezTo>
                    <a:pt x="2663" y="1092305"/>
                    <a:pt x="0" y="1085876"/>
                    <a:pt x="0" y="1079172"/>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378558"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5840362"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973997" y="9416149"/>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804671" y="4175108"/>
            <a:ext cx="14844810" cy="3322236"/>
          </a:xfrm>
          <a:custGeom>
            <a:avLst/>
            <a:gdLst/>
            <a:ahLst/>
            <a:cxnLst/>
            <a:rect l="l" t="t" r="r" b="b"/>
            <a:pathLst>
              <a:path w="14844810" h="3322236">
                <a:moveTo>
                  <a:pt x="0" y="0"/>
                </a:moveTo>
                <a:lnTo>
                  <a:pt x="14844810" y="0"/>
                </a:lnTo>
                <a:lnTo>
                  <a:pt x="14844810" y="3322236"/>
                </a:lnTo>
                <a:lnTo>
                  <a:pt x="0" y="3322236"/>
                </a:lnTo>
                <a:lnTo>
                  <a:pt x="0" y="0"/>
                </a:lnTo>
                <a:close/>
              </a:path>
            </a:pathLst>
          </a:custGeom>
          <a:blipFill>
            <a:blip r:embed="rId21"/>
            <a:stretch>
              <a:fillRect t="-2200" b="-2684"/>
            </a:stretch>
          </a:blipFill>
        </p:spPr>
        <p:txBody>
          <a:bodyPr/>
          <a:lstStyle/>
          <a:p>
            <a:endParaRPr lang="vi-VN"/>
          </a:p>
        </p:txBody>
      </p:sp>
      <p:sp>
        <p:nvSpPr>
          <p:cNvPr id="20" name="TextBox 20"/>
          <p:cNvSpPr txBox="1"/>
          <p:nvPr/>
        </p:nvSpPr>
        <p:spPr>
          <a:xfrm>
            <a:off x="7575484" y="765847"/>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5613937" y="216814"/>
            <a:ext cx="7532068" cy="2572006"/>
            <a:chOff x="0" y="0"/>
            <a:chExt cx="1963755" cy="670571"/>
          </a:xfrm>
        </p:grpSpPr>
        <p:sp>
          <p:nvSpPr>
            <p:cNvPr id="3" name="Freeform 3"/>
            <p:cNvSpPr/>
            <p:nvPr/>
          </p:nvSpPr>
          <p:spPr>
            <a:xfrm>
              <a:off x="0" y="0"/>
              <a:ext cx="1963755" cy="670571"/>
            </a:xfrm>
            <a:custGeom>
              <a:avLst/>
              <a:gdLst/>
              <a:ahLst/>
              <a:cxnLst/>
              <a:rect l="l" t="t" r="r" b="b"/>
              <a:pathLst>
                <a:path w="1963755" h="670571">
                  <a:moveTo>
                    <a:pt x="52421" y="0"/>
                  </a:moveTo>
                  <a:lnTo>
                    <a:pt x="1911334" y="0"/>
                  </a:lnTo>
                  <a:cubicBezTo>
                    <a:pt x="1940285" y="0"/>
                    <a:pt x="1963755" y="23470"/>
                    <a:pt x="1963755" y="52421"/>
                  </a:cubicBezTo>
                  <a:lnTo>
                    <a:pt x="1963755" y="618150"/>
                  </a:lnTo>
                  <a:cubicBezTo>
                    <a:pt x="1963755" y="632053"/>
                    <a:pt x="1958232" y="645387"/>
                    <a:pt x="1948401" y="655218"/>
                  </a:cubicBezTo>
                  <a:cubicBezTo>
                    <a:pt x="1938570" y="665049"/>
                    <a:pt x="1925237" y="670571"/>
                    <a:pt x="1911334" y="670571"/>
                  </a:cubicBezTo>
                  <a:lnTo>
                    <a:pt x="52421" y="670571"/>
                  </a:lnTo>
                  <a:cubicBezTo>
                    <a:pt x="23470" y="670571"/>
                    <a:pt x="0" y="647102"/>
                    <a:pt x="0" y="618150"/>
                  </a:cubicBezTo>
                  <a:lnTo>
                    <a:pt x="0" y="52421"/>
                  </a:lnTo>
                  <a:cubicBezTo>
                    <a:pt x="0" y="23470"/>
                    <a:pt x="23470" y="0"/>
                    <a:pt x="52421" y="0"/>
                  </a:cubicBezTo>
                  <a:close/>
                </a:path>
              </a:pathLst>
            </a:custGeom>
            <a:solidFill>
              <a:srgbClr val="FFEFCA"/>
            </a:solidFill>
            <a:ln w="104775">
              <a:solidFill>
                <a:srgbClr val="E94850"/>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5" name="Group 5"/>
          <p:cNvGrpSpPr/>
          <p:nvPr/>
        </p:nvGrpSpPr>
        <p:grpSpPr>
          <a:xfrm>
            <a:off x="1350256" y="3647307"/>
            <a:ext cx="7504574" cy="4911750"/>
            <a:chOff x="0" y="0"/>
            <a:chExt cx="1956587" cy="1280588"/>
          </a:xfrm>
        </p:grpSpPr>
        <p:sp>
          <p:nvSpPr>
            <p:cNvPr id="6" name="Freeform 6"/>
            <p:cNvSpPr/>
            <p:nvPr/>
          </p:nvSpPr>
          <p:spPr>
            <a:xfrm>
              <a:off x="0" y="0"/>
              <a:ext cx="1956587" cy="1280588"/>
            </a:xfrm>
            <a:custGeom>
              <a:avLst/>
              <a:gdLst/>
              <a:ahLst/>
              <a:cxnLst/>
              <a:rect l="l" t="t" r="r" b="b"/>
              <a:pathLst>
                <a:path w="1956587" h="1280588">
                  <a:moveTo>
                    <a:pt x="52613" y="0"/>
                  </a:moveTo>
                  <a:lnTo>
                    <a:pt x="1903974" y="0"/>
                  </a:lnTo>
                  <a:cubicBezTo>
                    <a:pt x="1933031" y="0"/>
                    <a:pt x="1956587" y="23556"/>
                    <a:pt x="1956587" y="52613"/>
                  </a:cubicBezTo>
                  <a:lnTo>
                    <a:pt x="1956587" y="1227975"/>
                  </a:lnTo>
                  <a:cubicBezTo>
                    <a:pt x="1956587" y="1257032"/>
                    <a:pt x="1933031" y="1280588"/>
                    <a:pt x="1903974" y="1280588"/>
                  </a:cubicBezTo>
                  <a:lnTo>
                    <a:pt x="52613" y="1280588"/>
                  </a:lnTo>
                  <a:cubicBezTo>
                    <a:pt x="23556" y="1280588"/>
                    <a:pt x="0" y="1257032"/>
                    <a:pt x="0" y="1227975"/>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8" name="Group 8"/>
          <p:cNvGrpSpPr/>
          <p:nvPr/>
        </p:nvGrpSpPr>
        <p:grpSpPr>
          <a:xfrm>
            <a:off x="9911291" y="3640294"/>
            <a:ext cx="7026453" cy="4918763"/>
            <a:chOff x="0" y="0"/>
            <a:chExt cx="1831931" cy="1282416"/>
          </a:xfrm>
        </p:grpSpPr>
        <p:sp>
          <p:nvSpPr>
            <p:cNvPr id="9" name="Freeform 9"/>
            <p:cNvSpPr/>
            <p:nvPr/>
          </p:nvSpPr>
          <p:spPr>
            <a:xfrm>
              <a:off x="0" y="0"/>
              <a:ext cx="1831931" cy="1282416"/>
            </a:xfrm>
            <a:custGeom>
              <a:avLst/>
              <a:gdLst/>
              <a:ahLst/>
              <a:cxnLst/>
              <a:rect l="l" t="t" r="r" b="b"/>
              <a:pathLst>
                <a:path w="1831931" h="1282416">
                  <a:moveTo>
                    <a:pt x="56193" y="0"/>
                  </a:moveTo>
                  <a:lnTo>
                    <a:pt x="1775738" y="0"/>
                  </a:lnTo>
                  <a:cubicBezTo>
                    <a:pt x="1806773" y="0"/>
                    <a:pt x="1831931" y="25158"/>
                    <a:pt x="1831931" y="56193"/>
                  </a:cubicBezTo>
                  <a:lnTo>
                    <a:pt x="1831931" y="1226223"/>
                  </a:lnTo>
                  <a:cubicBezTo>
                    <a:pt x="1831931" y="1257258"/>
                    <a:pt x="1806773" y="1282416"/>
                    <a:pt x="1775738" y="1282416"/>
                  </a:cubicBezTo>
                  <a:lnTo>
                    <a:pt x="56193" y="1282416"/>
                  </a:lnTo>
                  <a:cubicBezTo>
                    <a:pt x="25158" y="1282416"/>
                    <a:pt x="0" y="1257258"/>
                    <a:pt x="0" y="1226223"/>
                  </a:cubicBezTo>
                  <a:lnTo>
                    <a:pt x="0" y="56193"/>
                  </a:lnTo>
                  <a:cubicBezTo>
                    <a:pt x="0" y="25158"/>
                    <a:pt x="25158" y="0"/>
                    <a:pt x="56193" y="0"/>
                  </a:cubicBezTo>
                  <a:close/>
                </a:path>
              </a:pathLst>
            </a:custGeom>
            <a:solidFill>
              <a:srgbClr val="FFEFCA"/>
            </a:solidFill>
            <a:ln w="104775">
              <a:solidFill>
                <a:srgbClr val="E94850"/>
              </a:solidFill>
            </a:ln>
          </p:spPr>
          <p:txBody>
            <a:bodyPr/>
            <a:lstStyle/>
            <a:p>
              <a:endParaRPr lang="vi-VN"/>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1" name="Freeform 11"/>
          <p:cNvSpPr/>
          <p:nvPr/>
        </p:nvSpPr>
        <p:spPr>
          <a:xfrm>
            <a:off x="-2101271" y="-1028700"/>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2" name="Freeform 12"/>
          <p:cNvSpPr/>
          <p:nvPr/>
        </p:nvSpPr>
        <p:spPr>
          <a:xfrm flipH="1">
            <a:off x="16170453" y="-1028700"/>
            <a:ext cx="4214904" cy="4114800"/>
          </a:xfrm>
          <a:custGeom>
            <a:avLst/>
            <a:gdLst/>
            <a:ahLst/>
            <a:cxnLst/>
            <a:rect l="l" t="t" r="r" b="b"/>
            <a:pathLst>
              <a:path w="4214904" h="4114800">
                <a:moveTo>
                  <a:pt x="4214904" y="0"/>
                </a:moveTo>
                <a:lnTo>
                  <a:pt x="0" y="0"/>
                </a:lnTo>
                <a:lnTo>
                  <a:pt x="0" y="4114800"/>
                </a:lnTo>
                <a:lnTo>
                  <a:pt x="4214904" y="4114800"/>
                </a:lnTo>
                <a:lnTo>
                  <a:pt x="421490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3" name="Freeform 13"/>
          <p:cNvSpPr/>
          <p:nvPr/>
        </p:nvSpPr>
        <p:spPr>
          <a:xfrm rot="298719" flipH="1">
            <a:off x="3970660"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Freeform 14"/>
          <p:cNvSpPr/>
          <p:nvPr/>
        </p:nvSpPr>
        <p:spPr>
          <a:xfrm rot="-521836">
            <a:off x="17620234" y="7427798"/>
            <a:ext cx="931849" cy="1175497"/>
          </a:xfrm>
          <a:custGeom>
            <a:avLst/>
            <a:gdLst/>
            <a:ahLst/>
            <a:cxnLst/>
            <a:rect l="l" t="t" r="r" b="b"/>
            <a:pathLst>
              <a:path w="931849" h="1175497">
                <a:moveTo>
                  <a:pt x="0" y="0"/>
                </a:moveTo>
                <a:lnTo>
                  <a:pt x="931849" y="0"/>
                </a:lnTo>
                <a:lnTo>
                  <a:pt x="931849" y="1175497"/>
                </a:lnTo>
                <a:lnTo>
                  <a:pt x="0" y="117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5" name="Freeform 15"/>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6" name="Freeform 16"/>
          <p:cNvSpPr/>
          <p:nvPr/>
        </p:nvSpPr>
        <p:spPr>
          <a:xfrm rot="-5400000">
            <a:off x="9279969" y="940403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7" name="Freeform 17"/>
          <p:cNvSpPr/>
          <p:nvPr/>
        </p:nvSpPr>
        <p:spPr>
          <a:xfrm rot="-5400000">
            <a:off x="4075233" y="566503"/>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8" name="Freeform 18"/>
          <p:cNvSpPr/>
          <p:nvPr/>
        </p:nvSpPr>
        <p:spPr>
          <a:xfrm rot="-10800000">
            <a:off x="278501" y="910606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19" name="Freeform 19"/>
          <p:cNvSpPr/>
          <p:nvPr/>
        </p:nvSpPr>
        <p:spPr>
          <a:xfrm rot="-10800000">
            <a:off x="17781694" y="393190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0">
              <a:extLst>
                <a:ext uri="{96DAC541-7B7A-43D3-8B79-37D633B846F1}">
                  <asvg:svgBlip xmlns:asvg="http://schemas.microsoft.com/office/drawing/2016/SVG/main" r:embed="rId11"/>
                </a:ext>
              </a:extLst>
            </a:blip>
            <a:stretch>
              <a:fillRect b="-49055"/>
            </a:stretch>
          </a:blipFill>
        </p:spPr>
        <p:txBody>
          <a:bodyPr/>
          <a:lstStyle/>
          <a:p>
            <a:endParaRPr lang="vi-VN"/>
          </a:p>
        </p:txBody>
      </p:sp>
      <p:sp>
        <p:nvSpPr>
          <p:cNvPr id="20" name="Freeform 20"/>
          <p:cNvSpPr/>
          <p:nvPr/>
        </p:nvSpPr>
        <p:spPr>
          <a:xfrm rot="-5400000">
            <a:off x="17779710" y="6202117"/>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21" name="Freeform 21"/>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22" name="Freeform 22"/>
          <p:cNvSpPr/>
          <p:nvPr/>
        </p:nvSpPr>
        <p:spPr>
          <a:xfrm rot="-5400000">
            <a:off x="16718529" y="9656868"/>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2">
              <a:extLst>
                <a:ext uri="{96DAC541-7B7A-43D3-8B79-37D633B846F1}">
                  <asvg:svgBlip xmlns:asvg="http://schemas.microsoft.com/office/drawing/2016/SVG/main" r:embed="rId13"/>
                </a:ext>
              </a:extLst>
            </a:blip>
            <a:stretch>
              <a:fillRect b="-293423"/>
            </a:stretch>
          </a:blipFill>
        </p:spPr>
        <p:txBody>
          <a:bodyPr/>
          <a:lstStyle/>
          <a:p>
            <a:endParaRPr lang="vi-VN"/>
          </a:p>
        </p:txBody>
      </p:sp>
      <p:sp>
        <p:nvSpPr>
          <p:cNvPr id="23" name="TextBox 23"/>
          <p:cNvSpPr txBox="1"/>
          <p:nvPr/>
        </p:nvSpPr>
        <p:spPr>
          <a:xfrm>
            <a:off x="5469250" y="744566"/>
            <a:ext cx="7676754" cy="2364227"/>
          </a:xfrm>
          <a:prstGeom prst="rect">
            <a:avLst/>
          </a:prstGeom>
        </p:spPr>
        <p:txBody>
          <a:bodyPr lIns="0" tIns="0" rIns="0" bIns="0" rtlCol="0" anchor="t">
            <a:spAutoFit/>
          </a:bodyPr>
          <a:lstStyle/>
          <a:p>
            <a:pPr algn="ctr">
              <a:lnSpc>
                <a:spcPts val="6218"/>
              </a:lnSpc>
            </a:pPr>
            <a:r>
              <a:rPr lang="en-US" sz="5758" spc="230">
                <a:solidFill>
                  <a:srgbClr val="E94850"/>
                </a:solidFill>
                <a:latin typeface="Calistoga"/>
              </a:rPr>
              <a:t>1.5 KẾ HOẠCH TÀI CHÍNH CHO DỰ ÁN</a:t>
            </a:r>
          </a:p>
          <a:p>
            <a:pPr marL="0" lvl="0" indent="0" algn="ctr">
              <a:lnSpc>
                <a:spcPts val="6218"/>
              </a:lnSpc>
              <a:spcBef>
                <a:spcPct val="0"/>
              </a:spcBef>
            </a:pPr>
            <a:endParaRPr lang="en-US" sz="5758" spc="230">
              <a:solidFill>
                <a:srgbClr val="E94850"/>
              </a:solidFill>
              <a:latin typeface="Calistoga"/>
            </a:endParaRPr>
          </a:p>
        </p:txBody>
      </p:sp>
      <p:sp>
        <p:nvSpPr>
          <p:cNvPr id="24" name="TextBox 24"/>
          <p:cNvSpPr txBox="1"/>
          <p:nvPr/>
        </p:nvSpPr>
        <p:spPr>
          <a:xfrm>
            <a:off x="1864613" y="4278193"/>
            <a:ext cx="6475860" cy="3770263"/>
          </a:xfrm>
          <a:prstGeom prst="rect">
            <a:avLst/>
          </a:prstGeom>
        </p:spPr>
        <p:txBody>
          <a:bodyPr lIns="0" tIns="0" rIns="0" bIns="0" rtlCol="0" anchor="t">
            <a:spAutoFit/>
          </a:bodyPr>
          <a:lstStyle/>
          <a:p>
            <a:pPr>
              <a:lnSpc>
                <a:spcPts val="4859"/>
              </a:lnSpc>
            </a:pPr>
            <a:r>
              <a:rPr lang="en-US" sz="4499" spc="179">
                <a:solidFill>
                  <a:srgbClr val="E94850"/>
                </a:solidFill>
                <a:latin typeface="Alice" panose="020B0604020202020204" charset="0"/>
              </a:rPr>
              <a:t>Chi phí vận chuyển cụ thể như sau:</a:t>
            </a:r>
          </a:p>
          <a:p>
            <a:pPr marL="971545" lvl="1" indent="-485773">
              <a:lnSpc>
                <a:spcPts val="4859"/>
              </a:lnSpc>
              <a:buFont typeface="Arial"/>
              <a:buChar char="•"/>
            </a:pPr>
            <a:r>
              <a:rPr lang="en-US" sz="4499" spc="179">
                <a:solidFill>
                  <a:srgbClr val="E94850"/>
                </a:solidFill>
                <a:latin typeface="Alice" panose="020B0604020202020204" charset="0"/>
              </a:rPr>
              <a:t>Phí đặt ship: 100.000đ</a:t>
            </a:r>
          </a:p>
          <a:p>
            <a:pPr marL="971545" lvl="1" indent="-485773">
              <a:lnSpc>
                <a:spcPts val="4859"/>
              </a:lnSpc>
              <a:spcBef>
                <a:spcPct val="0"/>
              </a:spcBef>
              <a:buFont typeface="Arial"/>
              <a:buChar char="•"/>
            </a:pPr>
            <a:r>
              <a:rPr lang="en-US" sz="4499" spc="179">
                <a:solidFill>
                  <a:srgbClr val="E94850"/>
                </a:solidFill>
                <a:latin typeface="Alice" panose="020B0604020202020204" charset="0"/>
              </a:rPr>
              <a:t>Kẹo tặng kèm: 20.000đ</a:t>
            </a:r>
          </a:p>
        </p:txBody>
      </p:sp>
      <p:sp>
        <p:nvSpPr>
          <p:cNvPr id="25" name="TextBox 25"/>
          <p:cNvSpPr txBox="1"/>
          <p:nvPr/>
        </p:nvSpPr>
        <p:spPr>
          <a:xfrm>
            <a:off x="10718685" y="4274686"/>
            <a:ext cx="5411665" cy="3688080"/>
          </a:xfrm>
          <a:prstGeom prst="rect">
            <a:avLst/>
          </a:prstGeom>
        </p:spPr>
        <p:txBody>
          <a:bodyPr lIns="0" tIns="0" rIns="0" bIns="0" rtlCol="0" anchor="t">
            <a:spAutoFit/>
          </a:bodyPr>
          <a:lstStyle/>
          <a:p>
            <a:pPr>
              <a:lnSpc>
                <a:spcPts val="4859"/>
              </a:lnSpc>
            </a:pPr>
            <a:r>
              <a:rPr lang="en-US" sz="4499" spc="179">
                <a:solidFill>
                  <a:srgbClr val="E94850"/>
                </a:solidFill>
                <a:latin typeface="Alice"/>
              </a:rPr>
              <a:t>Chi phí các gói ưu đãi cụ thể như sau:</a:t>
            </a:r>
          </a:p>
          <a:p>
            <a:pPr marL="971545" lvl="1" indent="-485773">
              <a:lnSpc>
                <a:spcPts val="4859"/>
              </a:lnSpc>
              <a:buFont typeface="Arial"/>
              <a:buChar char="•"/>
            </a:pPr>
            <a:r>
              <a:rPr lang="en-US" sz="4499" spc="179">
                <a:solidFill>
                  <a:srgbClr val="E94850"/>
                </a:solidFill>
                <a:latin typeface="Alice"/>
              </a:rPr>
              <a:t>Gói Voucher Extra: 1.000đ</a:t>
            </a:r>
          </a:p>
          <a:p>
            <a:pPr marL="971545" lvl="1" indent="-485773">
              <a:lnSpc>
                <a:spcPts val="4859"/>
              </a:lnSpc>
              <a:spcBef>
                <a:spcPct val="0"/>
              </a:spcBef>
              <a:buFont typeface="Arial"/>
              <a:buChar char="•"/>
            </a:pPr>
            <a:r>
              <a:rPr lang="en-US" sz="4499" spc="179">
                <a:solidFill>
                  <a:srgbClr val="E94850"/>
                </a:solidFill>
                <a:latin typeface="Alice"/>
              </a:rPr>
              <a:t>Gói Freeship Extra: 1.000đ</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pic>
        <p:nvPicPr>
          <p:cNvPr id="19" name="Picture 19"/>
          <p:cNvPicPr>
            <a:picLocks noChangeAspect="1"/>
          </p:cNvPicPr>
          <p:nvPr/>
        </p:nvPicPr>
        <p:blipFill>
          <a:blip r:embed="rId21"/>
          <a:srcRect/>
          <a:stretch>
            <a:fillRect/>
          </a:stretch>
        </p:blipFill>
        <p:spPr>
          <a:xfrm>
            <a:off x="1992784" y="1303657"/>
            <a:ext cx="7151216" cy="7260118"/>
          </a:xfrm>
          <a:prstGeom prst="rect">
            <a:avLst/>
          </a:prstGeom>
        </p:spPr>
      </p:pic>
      <p:sp>
        <p:nvSpPr>
          <p:cNvPr id="20" name="TextBox 20"/>
          <p:cNvSpPr txBox="1"/>
          <p:nvPr/>
        </p:nvSpPr>
        <p:spPr>
          <a:xfrm>
            <a:off x="8106622" y="613446"/>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1.6</a:t>
            </a:r>
          </a:p>
        </p:txBody>
      </p:sp>
      <p:sp>
        <p:nvSpPr>
          <p:cNvPr id="21" name="TextBox 21"/>
          <p:cNvSpPr txBox="1"/>
          <p:nvPr/>
        </p:nvSpPr>
        <p:spPr>
          <a:xfrm>
            <a:off x="9424002" y="4452704"/>
            <a:ext cx="6866833" cy="2066925"/>
          </a:xfrm>
          <a:prstGeom prst="rect">
            <a:avLst/>
          </a:prstGeom>
        </p:spPr>
        <p:txBody>
          <a:bodyPr lIns="0" tIns="0" rIns="0" bIns="0" rtlCol="0" anchor="t">
            <a:spAutoFit/>
          </a:bodyPr>
          <a:lstStyle/>
          <a:p>
            <a:pPr algn="ctr">
              <a:lnSpc>
                <a:spcPts val="8099"/>
              </a:lnSpc>
            </a:pPr>
            <a:r>
              <a:rPr lang="en-US" sz="7499" spc="299">
                <a:solidFill>
                  <a:srgbClr val="E94850"/>
                </a:solidFill>
                <a:effectLst>
                  <a:outerShdw blurRad="50800" dist="38100" algn="l" rotWithShape="0">
                    <a:prstClr val="black">
                      <a:alpha val="40000"/>
                    </a:prstClr>
                  </a:outerShdw>
                </a:effectLst>
                <a:latin typeface="Calistoga"/>
              </a:rPr>
              <a:t>GIẢI PHÁP CÔNG NGHỆ</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526745" y="2805209"/>
            <a:ext cx="15277600" cy="6704727"/>
            <a:chOff x="0" y="0"/>
            <a:chExt cx="2314764" cy="1015857"/>
          </a:xfrm>
        </p:grpSpPr>
        <p:sp>
          <p:nvSpPr>
            <p:cNvPr id="3" name="Freeform 3"/>
            <p:cNvSpPr/>
            <p:nvPr/>
          </p:nvSpPr>
          <p:spPr>
            <a:xfrm>
              <a:off x="0" y="0"/>
              <a:ext cx="2314764" cy="1015857"/>
            </a:xfrm>
            <a:custGeom>
              <a:avLst/>
              <a:gdLst/>
              <a:ahLst/>
              <a:cxnLst/>
              <a:rect l="l" t="t" r="r" b="b"/>
              <a:pathLst>
                <a:path w="2314764" h="1015857">
                  <a:moveTo>
                    <a:pt x="25844" y="0"/>
                  </a:moveTo>
                  <a:lnTo>
                    <a:pt x="2288920" y="0"/>
                  </a:lnTo>
                  <a:cubicBezTo>
                    <a:pt x="2303193" y="0"/>
                    <a:pt x="2314764" y="11571"/>
                    <a:pt x="2314764" y="25844"/>
                  </a:cubicBezTo>
                  <a:lnTo>
                    <a:pt x="2314764" y="990013"/>
                  </a:lnTo>
                  <a:cubicBezTo>
                    <a:pt x="2314764" y="1004286"/>
                    <a:pt x="2303193" y="1015857"/>
                    <a:pt x="2288920" y="1015857"/>
                  </a:cubicBezTo>
                  <a:lnTo>
                    <a:pt x="25844" y="1015857"/>
                  </a:lnTo>
                  <a:cubicBezTo>
                    <a:pt x="11571" y="1015857"/>
                    <a:pt x="0" y="1004286"/>
                    <a:pt x="0" y="990013"/>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8512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495123" y="923925"/>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1.6.1 Hình thức giao dịch</a:t>
            </a:r>
          </a:p>
        </p:txBody>
      </p:sp>
      <p:sp>
        <p:nvSpPr>
          <p:cNvPr id="17" name="TextBox 17"/>
          <p:cNvSpPr txBox="1"/>
          <p:nvPr/>
        </p:nvSpPr>
        <p:spPr>
          <a:xfrm>
            <a:off x="2456878" y="3471904"/>
            <a:ext cx="13417334" cy="5297861"/>
          </a:xfrm>
          <a:prstGeom prst="rect">
            <a:avLst/>
          </a:prstGeom>
        </p:spPr>
        <p:txBody>
          <a:bodyPr lIns="0" tIns="0" rIns="0" bIns="0" rtlCol="0" anchor="t">
            <a:spAutoFit/>
          </a:bodyPr>
          <a:lstStyle/>
          <a:p>
            <a:pPr marL="928366" lvl="1" indent="-464183">
              <a:lnSpc>
                <a:spcPts val="6965"/>
              </a:lnSpc>
              <a:buFont typeface="Arial"/>
              <a:buChar char="•"/>
            </a:pPr>
            <a:r>
              <a:rPr lang="en-US" sz="4299" spc="167">
                <a:solidFill>
                  <a:srgbClr val="000000"/>
                </a:solidFill>
                <a:latin typeface="Montserrat" pitchFamily="2" charset="0"/>
              </a:rPr>
              <a:t>Áp dụng mô hình B2B2C.</a:t>
            </a:r>
          </a:p>
          <a:p>
            <a:pPr>
              <a:lnSpc>
                <a:spcPts val="6965"/>
              </a:lnSpc>
            </a:pPr>
            <a:endParaRPr lang="en-US" sz="4299" spc="167">
              <a:solidFill>
                <a:srgbClr val="000000"/>
              </a:solidFill>
              <a:latin typeface="Montserrat" pitchFamily="2" charset="0"/>
            </a:endParaRPr>
          </a:p>
          <a:p>
            <a:pPr marL="928366" lvl="1" indent="-464183">
              <a:lnSpc>
                <a:spcPts val="6965"/>
              </a:lnSpc>
              <a:buFont typeface="Arial"/>
              <a:buChar char="•"/>
            </a:pPr>
            <a:r>
              <a:rPr lang="en-US" sz="4299" spc="167">
                <a:solidFill>
                  <a:srgbClr val="000000"/>
                </a:solidFill>
                <a:latin typeface="Montserrat" pitchFamily="2" charset="0"/>
              </a:rPr>
              <a:t>Cửa hàng sẽ trực tiếp giao bánh tráng cho khách hàng và thanh toán trực tiếp khi nhận hàng hoặc thanh toán trực tuyến thông qua ngân hàng.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526745" y="2107853"/>
            <a:ext cx="15277600" cy="7402084"/>
            <a:chOff x="0" y="0"/>
            <a:chExt cx="2314764" cy="1121516"/>
          </a:xfrm>
        </p:grpSpPr>
        <p:sp>
          <p:nvSpPr>
            <p:cNvPr id="3" name="Freeform 3"/>
            <p:cNvSpPr/>
            <p:nvPr/>
          </p:nvSpPr>
          <p:spPr>
            <a:xfrm>
              <a:off x="0" y="0"/>
              <a:ext cx="2314764" cy="1121516"/>
            </a:xfrm>
            <a:custGeom>
              <a:avLst/>
              <a:gdLst/>
              <a:ahLst/>
              <a:cxnLst/>
              <a:rect l="l" t="t" r="r" b="b"/>
              <a:pathLst>
                <a:path w="2314764" h="1121516">
                  <a:moveTo>
                    <a:pt x="25844" y="0"/>
                  </a:moveTo>
                  <a:lnTo>
                    <a:pt x="2288920" y="0"/>
                  </a:lnTo>
                  <a:cubicBezTo>
                    <a:pt x="2303193" y="0"/>
                    <a:pt x="2314764" y="11571"/>
                    <a:pt x="2314764" y="25844"/>
                  </a:cubicBezTo>
                  <a:lnTo>
                    <a:pt x="2314764" y="1095672"/>
                  </a:lnTo>
                  <a:cubicBezTo>
                    <a:pt x="2314764" y="1109945"/>
                    <a:pt x="2303193" y="1121516"/>
                    <a:pt x="2288920" y="1121516"/>
                  </a:cubicBezTo>
                  <a:lnTo>
                    <a:pt x="25844" y="1121516"/>
                  </a:lnTo>
                  <a:cubicBezTo>
                    <a:pt x="11571" y="1121516"/>
                    <a:pt x="0" y="1109945"/>
                    <a:pt x="0" y="1095672"/>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8512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526745" y="673258"/>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1.6.2   Mô hình kinh doanh</a:t>
            </a:r>
          </a:p>
        </p:txBody>
      </p:sp>
      <p:sp>
        <p:nvSpPr>
          <p:cNvPr id="17" name="Freeform 17"/>
          <p:cNvSpPr/>
          <p:nvPr/>
        </p:nvSpPr>
        <p:spPr>
          <a:xfrm>
            <a:off x="3157339" y="2370299"/>
            <a:ext cx="12016412" cy="6877192"/>
          </a:xfrm>
          <a:custGeom>
            <a:avLst/>
            <a:gdLst/>
            <a:ahLst/>
            <a:cxnLst/>
            <a:rect l="l" t="t" r="r" b="b"/>
            <a:pathLst>
              <a:path w="12016412" h="6877192">
                <a:moveTo>
                  <a:pt x="0" y="0"/>
                </a:moveTo>
                <a:lnTo>
                  <a:pt x="12016412" y="0"/>
                </a:lnTo>
                <a:lnTo>
                  <a:pt x="12016412" y="6877192"/>
                </a:lnTo>
                <a:lnTo>
                  <a:pt x="0" y="6877192"/>
                </a:lnTo>
                <a:lnTo>
                  <a:pt x="0" y="0"/>
                </a:lnTo>
                <a:close/>
              </a:path>
            </a:pathLst>
          </a:custGeom>
          <a:blipFill>
            <a:blip r:embed="rId15"/>
            <a:stretch>
              <a:fillRect t="-1641" b="-2920"/>
            </a:stretch>
          </a:blipFill>
        </p:spPr>
        <p:txBody>
          <a:bodyPr/>
          <a:lstStyle/>
          <a:p>
            <a:endParaRPr lang="vi-V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526745" y="1716645"/>
            <a:ext cx="15277600" cy="7793292"/>
            <a:chOff x="0" y="0"/>
            <a:chExt cx="2314764" cy="1180789"/>
          </a:xfrm>
        </p:grpSpPr>
        <p:sp>
          <p:nvSpPr>
            <p:cNvPr id="3" name="Freeform 3"/>
            <p:cNvSpPr/>
            <p:nvPr/>
          </p:nvSpPr>
          <p:spPr>
            <a:xfrm>
              <a:off x="0" y="0"/>
              <a:ext cx="2314764" cy="1180789"/>
            </a:xfrm>
            <a:custGeom>
              <a:avLst/>
              <a:gdLst/>
              <a:ahLst/>
              <a:cxnLst/>
              <a:rect l="l" t="t" r="r" b="b"/>
              <a:pathLst>
                <a:path w="2314764" h="1180789">
                  <a:moveTo>
                    <a:pt x="25844" y="0"/>
                  </a:moveTo>
                  <a:lnTo>
                    <a:pt x="2288920" y="0"/>
                  </a:lnTo>
                  <a:cubicBezTo>
                    <a:pt x="2303193" y="0"/>
                    <a:pt x="2314764" y="11571"/>
                    <a:pt x="2314764" y="25844"/>
                  </a:cubicBezTo>
                  <a:lnTo>
                    <a:pt x="2314764" y="1154945"/>
                  </a:lnTo>
                  <a:cubicBezTo>
                    <a:pt x="2314764" y="1169219"/>
                    <a:pt x="2303193" y="1180789"/>
                    <a:pt x="2288920" y="1180789"/>
                  </a:cubicBezTo>
                  <a:lnTo>
                    <a:pt x="25844" y="1180789"/>
                  </a:lnTo>
                  <a:cubicBezTo>
                    <a:pt x="11571" y="1180789"/>
                    <a:pt x="0" y="1169219"/>
                    <a:pt x="0" y="1154945"/>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8512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348470" y="508174"/>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1.6.3   Xây dựng Website</a:t>
            </a:r>
          </a:p>
        </p:txBody>
      </p:sp>
      <p:sp>
        <p:nvSpPr>
          <p:cNvPr id="17" name="TextBox 17"/>
          <p:cNvSpPr txBox="1"/>
          <p:nvPr/>
        </p:nvSpPr>
        <p:spPr>
          <a:xfrm>
            <a:off x="2456878" y="2281446"/>
            <a:ext cx="13417334" cy="6586803"/>
          </a:xfrm>
          <a:prstGeom prst="rect">
            <a:avLst/>
          </a:prstGeom>
        </p:spPr>
        <p:txBody>
          <a:bodyPr lIns="0" tIns="0" rIns="0" bIns="0" rtlCol="0" anchor="t">
            <a:spAutoFit/>
          </a:bodyPr>
          <a:lstStyle/>
          <a:p>
            <a:pPr marL="863598" lvl="1" indent="-431799">
              <a:lnSpc>
                <a:spcPts val="6479"/>
              </a:lnSpc>
              <a:buFont typeface="Arial"/>
              <a:buChar char="•"/>
            </a:pPr>
            <a:r>
              <a:rPr lang="en-US" sz="3999" spc="155">
                <a:solidFill>
                  <a:srgbClr val="000000"/>
                </a:solidFill>
                <a:latin typeface="Montserrat" pitchFamily="2" charset="0"/>
              </a:rPr>
              <a:t>Trang chủ được thiết kế theo ý tưởng có sẵn với tone màu sáng.</a:t>
            </a:r>
          </a:p>
          <a:p>
            <a:pPr marL="863598" lvl="1" indent="-431799">
              <a:lnSpc>
                <a:spcPts val="6479"/>
              </a:lnSpc>
              <a:buFont typeface="Arial"/>
              <a:buChar char="•"/>
            </a:pPr>
            <a:r>
              <a:rPr lang="en-US" sz="3999" spc="155">
                <a:solidFill>
                  <a:srgbClr val="000000"/>
                </a:solidFill>
                <a:latin typeface="Montserrat" pitchFamily="2" charset="0"/>
              </a:rPr>
              <a:t>Chức năng các trang giới thiệu</a:t>
            </a:r>
          </a:p>
          <a:p>
            <a:pPr marL="863598" lvl="1" indent="-431799">
              <a:lnSpc>
                <a:spcPts val="6479"/>
              </a:lnSpc>
              <a:buFont typeface="Arial"/>
              <a:buChar char="•"/>
            </a:pPr>
            <a:r>
              <a:rPr lang="en-US" sz="3999" spc="155">
                <a:solidFill>
                  <a:srgbClr val="000000"/>
                </a:solidFill>
                <a:latin typeface="Montserrat" pitchFamily="2" charset="0"/>
              </a:rPr>
              <a:t>Chức năng sản phẩm</a:t>
            </a:r>
          </a:p>
          <a:p>
            <a:pPr marL="863598" lvl="1" indent="-431799">
              <a:lnSpc>
                <a:spcPts val="6479"/>
              </a:lnSpc>
              <a:buFont typeface="Arial"/>
              <a:buChar char="•"/>
            </a:pPr>
            <a:r>
              <a:rPr lang="en-US" sz="3999" spc="155">
                <a:solidFill>
                  <a:srgbClr val="000000"/>
                </a:solidFill>
                <a:latin typeface="Montserrat" pitchFamily="2" charset="0"/>
              </a:rPr>
              <a:t>Chức năng tìm kiếm sản phẩm</a:t>
            </a:r>
          </a:p>
          <a:p>
            <a:pPr marL="863598" lvl="1" indent="-431799">
              <a:lnSpc>
                <a:spcPts val="6479"/>
              </a:lnSpc>
              <a:buFont typeface="Arial"/>
              <a:buChar char="•"/>
            </a:pPr>
            <a:r>
              <a:rPr lang="en-US" sz="3999" spc="155">
                <a:solidFill>
                  <a:srgbClr val="000000"/>
                </a:solidFill>
                <a:latin typeface="Montserrat" pitchFamily="2" charset="0"/>
              </a:rPr>
              <a:t>Chức năng tìm kiếm sản phẩm</a:t>
            </a:r>
          </a:p>
          <a:p>
            <a:pPr marL="863598" lvl="1" indent="-431799">
              <a:lnSpc>
                <a:spcPts val="6479"/>
              </a:lnSpc>
              <a:buFont typeface="Arial"/>
              <a:buChar char="•"/>
            </a:pPr>
            <a:r>
              <a:rPr lang="en-US" sz="3999" spc="155">
                <a:solidFill>
                  <a:srgbClr val="000000"/>
                </a:solidFill>
                <a:latin typeface="Montserrat" pitchFamily="2" charset="0"/>
              </a:rPr>
              <a:t>Chức năng giỏ hàng</a:t>
            </a:r>
          </a:p>
          <a:p>
            <a:pPr marL="863598" lvl="1" indent="-431799">
              <a:lnSpc>
                <a:spcPts val="6479"/>
              </a:lnSpc>
              <a:buFont typeface="Arial"/>
              <a:buChar char="•"/>
            </a:pPr>
            <a:r>
              <a:rPr lang="en-US" sz="3999" spc="155">
                <a:solidFill>
                  <a:srgbClr val="000000"/>
                </a:solidFill>
                <a:latin typeface="Montserrat" pitchFamily="2" charset="0"/>
              </a:rPr>
              <a:t>Chức năng thanh toán trực tuyến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526745" y="2443371"/>
            <a:ext cx="15277600" cy="7066566"/>
            <a:chOff x="0" y="0"/>
            <a:chExt cx="2314764" cy="1070681"/>
          </a:xfrm>
        </p:grpSpPr>
        <p:sp>
          <p:nvSpPr>
            <p:cNvPr id="3" name="Freeform 3"/>
            <p:cNvSpPr/>
            <p:nvPr/>
          </p:nvSpPr>
          <p:spPr>
            <a:xfrm>
              <a:off x="0" y="0"/>
              <a:ext cx="2314764" cy="1070681"/>
            </a:xfrm>
            <a:custGeom>
              <a:avLst/>
              <a:gdLst/>
              <a:ahLst/>
              <a:cxnLst/>
              <a:rect l="l" t="t" r="r" b="b"/>
              <a:pathLst>
                <a:path w="2314764" h="1070681">
                  <a:moveTo>
                    <a:pt x="25844" y="0"/>
                  </a:moveTo>
                  <a:lnTo>
                    <a:pt x="2288920" y="0"/>
                  </a:lnTo>
                  <a:cubicBezTo>
                    <a:pt x="2303193" y="0"/>
                    <a:pt x="2314764" y="11571"/>
                    <a:pt x="2314764" y="25844"/>
                  </a:cubicBezTo>
                  <a:lnTo>
                    <a:pt x="2314764" y="1044836"/>
                  </a:lnTo>
                  <a:cubicBezTo>
                    <a:pt x="2314764" y="1059110"/>
                    <a:pt x="2303193" y="1070681"/>
                    <a:pt x="2288920" y="1070681"/>
                  </a:cubicBezTo>
                  <a:lnTo>
                    <a:pt x="25844" y="1070681"/>
                  </a:lnTo>
                  <a:cubicBezTo>
                    <a:pt x="11571" y="1070681"/>
                    <a:pt x="0" y="1059110"/>
                    <a:pt x="0" y="1044836"/>
                  </a:cubicBezTo>
                  <a:lnTo>
                    <a:pt x="0" y="25844"/>
                  </a:lnTo>
                  <a:cubicBezTo>
                    <a:pt x="0" y="11571"/>
                    <a:pt x="11571" y="0"/>
                    <a:pt x="25844"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5400000">
            <a:off x="6030693" y="8851255"/>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1">
              <a:extLst>
                <a:ext uri="{96DAC541-7B7A-43D3-8B79-37D633B846F1}">
                  <asvg:svgBlip xmlns:asvg="http://schemas.microsoft.com/office/drawing/2016/SVG/main" r:embed="rId12"/>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3">
              <a:extLst>
                <a:ext uri="{96DAC541-7B7A-43D3-8B79-37D633B846F1}">
                  <asvg:svgBlip xmlns:asvg="http://schemas.microsoft.com/office/drawing/2016/SVG/main" r:embed="rId14"/>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3">
              <a:extLst>
                <a:ext uri="{96DAC541-7B7A-43D3-8B79-37D633B846F1}">
                  <asvg:svgBlip xmlns:asvg="http://schemas.microsoft.com/office/drawing/2016/SVG/main" r:embed="rId14"/>
                </a:ext>
              </a:extLst>
            </a:blip>
            <a:stretch>
              <a:fillRect b="-293423"/>
            </a:stretch>
          </a:blipFill>
        </p:spPr>
        <p:txBody>
          <a:bodyPr/>
          <a:lstStyle/>
          <a:p>
            <a:endParaRPr lang="vi-VN"/>
          </a:p>
        </p:txBody>
      </p:sp>
      <p:sp>
        <p:nvSpPr>
          <p:cNvPr id="16" name="TextBox 16"/>
          <p:cNvSpPr txBox="1"/>
          <p:nvPr/>
        </p:nvSpPr>
        <p:spPr>
          <a:xfrm>
            <a:off x="1526745" y="780367"/>
            <a:ext cx="14009388" cy="936278"/>
          </a:xfrm>
          <a:prstGeom prst="rect">
            <a:avLst/>
          </a:prstGeom>
        </p:spPr>
        <p:txBody>
          <a:bodyPr lIns="0" tIns="0" rIns="0" bIns="0" rtlCol="0" anchor="t">
            <a:spAutoFit/>
          </a:bodyPr>
          <a:lstStyle/>
          <a:p>
            <a:pPr algn="ctr">
              <a:lnSpc>
                <a:spcPts val="7719"/>
              </a:lnSpc>
            </a:pPr>
            <a:r>
              <a:rPr lang="en-US" sz="5513">
                <a:solidFill>
                  <a:srgbClr val="000000"/>
                </a:solidFill>
                <a:latin typeface="Calistoga"/>
              </a:rPr>
              <a:t>1.6.4   Đăng kí sử dụng Website</a:t>
            </a:r>
          </a:p>
        </p:txBody>
      </p:sp>
      <p:sp>
        <p:nvSpPr>
          <p:cNvPr id="17" name="TextBox 17"/>
          <p:cNvSpPr txBox="1"/>
          <p:nvPr/>
        </p:nvSpPr>
        <p:spPr>
          <a:xfrm>
            <a:off x="2456878" y="4283108"/>
            <a:ext cx="13417334" cy="3225166"/>
          </a:xfrm>
          <a:prstGeom prst="rect">
            <a:avLst/>
          </a:prstGeom>
        </p:spPr>
        <p:txBody>
          <a:bodyPr lIns="0" tIns="0" rIns="0" bIns="0" rtlCol="0" anchor="t">
            <a:spAutoFit/>
          </a:bodyPr>
          <a:lstStyle/>
          <a:p>
            <a:pPr marL="863598" lvl="1" indent="-431799">
              <a:lnSpc>
                <a:spcPts val="6479"/>
              </a:lnSpc>
              <a:buFont typeface="Arial"/>
              <a:buChar char="•"/>
            </a:pPr>
            <a:r>
              <a:rPr lang="en-US" sz="3999" spc="155">
                <a:solidFill>
                  <a:srgbClr val="000000"/>
                </a:solidFill>
                <a:latin typeface="Montserrat" pitchFamily="2" charset="0"/>
              </a:rPr>
              <a:t> Tên miền: Sử dụng hệ thống mã nguồn mở là Wix để phát triển website nên tên miền của Website là: https://anvatimclub.wixsite.com/anvatimclub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711659" y="3546804"/>
            <a:ext cx="6264531" cy="4259881"/>
          </a:xfrm>
          <a:custGeom>
            <a:avLst/>
            <a:gdLst/>
            <a:ahLst/>
            <a:cxnLst/>
            <a:rect l="l" t="t" r="r" b="b"/>
            <a:pathLst>
              <a:path w="6264531" h="4259881">
                <a:moveTo>
                  <a:pt x="0" y="0"/>
                </a:moveTo>
                <a:lnTo>
                  <a:pt x="6264531" y="0"/>
                </a:lnTo>
                <a:lnTo>
                  <a:pt x="6264531" y="4259881"/>
                </a:lnTo>
                <a:lnTo>
                  <a:pt x="0" y="4259881"/>
                </a:lnTo>
                <a:lnTo>
                  <a:pt x="0" y="0"/>
                </a:lnTo>
                <a:close/>
              </a:path>
            </a:pathLst>
          </a:custGeom>
          <a:blipFill>
            <a:blip r:embed="rId21"/>
            <a:stretch>
              <a:fillRect/>
            </a:stretch>
          </a:blipFill>
        </p:spPr>
        <p:txBody>
          <a:bodyPr/>
          <a:lstStyle/>
          <a:p>
            <a:endParaRPr lang="vi-VN"/>
          </a:p>
        </p:txBody>
      </p:sp>
      <p:sp>
        <p:nvSpPr>
          <p:cNvPr id="20" name="TextBox 20"/>
          <p:cNvSpPr txBox="1"/>
          <p:nvPr/>
        </p:nvSpPr>
        <p:spPr>
          <a:xfrm>
            <a:off x="8106622" y="765847"/>
            <a:ext cx="2634760" cy="1335750"/>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Calistoga" pitchFamily="2" charset="0"/>
              </a:rPr>
              <a:t>1.7</a:t>
            </a:r>
          </a:p>
        </p:txBody>
      </p:sp>
      <p:sp>
        <p:nvSpPr>
          <p:cNvPr id="21" name="TextBox 21"/>
          <p:cNvSpPr txBox="1"/>
          <p:nvPr/>
        </p:nvSpPr>
        <p:spPr>
          <a:xfrm>
            <a:off x="8128590" y="4031913"/>
            <a:ext cx="8184213" cy="3122843"/>
          </a:xfrm>
          <a:prstGeom prst="rect">
            <a:avLst/>
          </a:prstGeom>
        </p:spPr>
        <p:txBody>
          <a:bodyPr lIns="0" tIns="0" rIns="0" bIns="0" rtlCol="0" anchor="t">
            <a:spAutoFit/>
          </a:bodyPr>
          <a:lstStyle/>
          <a:p>
            <a:pPr algn="ctr">
              <a:lnSpc>
                <a:spcPts val="8099"/>
              </a:lnSpc>
            </a:pPr>
            <a:r>
              <a:rPr lang="en-US" sz="7499" spc="299">
                <a:solidFill>
                  <a:srgbClr val="E94850"/>
                </a:solidFill>
                <a:effectLst>
                  <a:outerShdw blurRad="50800" dist="38100" algn="l" rotWithShape="0">
                    <a:prstClr val="black">
                      <a:alpha val="40000"/>
                    </a:prstClr>
                  </a:outerShdw>
                </a:effectLst>
                <a:latin typeface="Calistoga"/>
              </a:rPr>
              <a:t>PHƯƠNG THỨC THANH TOÁN VÀ GIAO HÀNG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7665717" y="1690267"/>
            <a:ext cx="2825619" cy="1914707"/>
            <a:chOff x="0" y="0"/>
            <a:chExt cx="903940" cy="612532"/>
          </a:xfrm>
        </p:grpSpPr>
        <p:sp>
          <p:nvSpPr>
            <p:cNvPr id="3" name="Freeform 3"/>
            <p:cNvSpPr/>
            <p:nvPr/>
          </p:nvSpPr>
          <p:spPr>
            <a:xfrm>
              <a:off x="0" y="0"/>
              <a:ext cx="903940" cy="612532"/>
            </a:xfrm>
            <a:custGeom>
              <a:avLst/>
              <a:gdLst/>
              <a:ahLst/>
              <a:cxnLst/>
              <a:rect l="l" t="t" r="r" b="b"/>
              <a:pathLst>
                <a:path w="903940" h="612532">
                  <a:moveTo>
                    <a:pt x="139735" y="0"/>
                  </a:moveTo>
                  <a:lnTo>
                    <a:pt x="764205" y="0"/>
                  </a:lnTo>
                  <a:cubicBezTo>
                    <a:pt x="801265" y="0"/>
                    <a:pt x="836808" y="14722"/>
                    <a:pt x="863013" y="40927"/>
                  </a:cubicBezTo>
                  <a:cubicBezTo>
                    <a:pt x="889218" y="67133"/>
                    <a:pt x="903940" y="102675"/>
                    <a:pt x="903940" y="139735"/>
                  </a:cubicBezTo>
                  <a:lnTo>
                    <a:pt x="903940" y="472797"/>
                  </a:lnTo>
                  <a:cubicBezTo>
                    <a:pt x="903940" y="509857"/>
                    <a:pt x="889218" y="545399"/>
                    <a:pt x="863013" y="571604"/>
                  </a:cubicBezTo>
                  <a:cubicBezTo>
                    <a:pt x="836808" y="597810"/>
                    <a:pt x="801265" y="612532"/>
                    <a:pt x="764205" y="612532"/>
                  </a:cubicBezTo>
                  <a:lnTo>
                    <a:pt x="139735" y="612532"/>
                  </a:lnTo>
                  <a:cubicBezTo>
                    <a:pt x="102675" y="612532"/>
                    <a:pt x="67133" y="597810"/>
                    <a:pt x="40927" y="571604"/>
                  </a:cubicBezTo>
                  <a:cubicBezTo>
                    <a:pt x="14722" y="545399"/>
                    <a:pt x="0" y="509857"/>
                    <a:pt x="0" y="472797"/>
                  </a:cubicBezTo>
                  <a:lnTo>
                    <a:pt x="0" y="139735"/>
                  </a:lnTo>
                  <a:cubicBezTo>
                    <a:pt x="0" y="102675"/>
                    <a:pt x="14722" y="67133"/>
                    <a:pt x="40927" y="40927"/>
                  </a:cubicBezTo>
                  <a:cubicBezTo>
                    <a:pt x="67133" y="14722"/>
                    <a:pt x="102675" y="0"/>
                    <a:pt x="139735" y="0"/>
                  </a:cubicBezTo>
                  <a:close/>
                </a:path>
              </a:pathLst>
            </a:custGeom>
            <a:solidFill>
              <a:srgbClr val="FFEFCA"/>
            </a:solidFill>
            <a:ln w="104775">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AutoShape 5"/>
          <p:cNvSpPr/>
          <p:nvPr/>
        </p:nvSpPr>
        <p:spPr>
          <a:xfrm>
            <a:off x="3425590" y="1488315"/>
            <a:ext cx="11125050" cy="0"/>
          </a:xfrm>
          <a:prstGeom prst="line">
            <a:avLst/>
          </a:prstGeom>
          <a:ln w="95250" cap="flat">
            <a:solidFill>
              <a:srgbClr val="EF7A36"/>
            </a:solidFill>
            <a:prstDash val="solid"/>
            <a:headEnd type="none" w="sm" len="sm"/>
            <a:tailEnd type="none" w="sm" len="sm"/>
          </a:ln>
        </p:spPr>
        <p:txBody>
          <a:bodyPr/>
          <a:lstStyle/>
          <a:p>
            <a:endParaRPr lang="vi-VN"/>
          </a:p>
        </p:txBody>
      </p:sp>
      <p:sp>
        <p:nvSpPr>
          <p:cNvPr id="6" name="AutoShape 6"/>
          <p:cNvSpPr/>
          <p:nvPr/>
        </p:nvSpPr>
        <p:spPr>
          <a:xfrm rot="-5400000">
            <a:off x="3083080" y="1782062"/>
            <a:ext cx="758943" cy="0"/>
          </a:xfrm>
          <a:prstGeom prst="line">
            <a:avLst/>
          </a:prstGeom>
          <a:ln w="95250" cap="flat">
            <a:solidFill>
              <a:srgbClr val="EF7A36"/>
            </a:solidFill>
            <a:prstDash val="solid"/>
            <a:headEnd type="none" w="sm" len="sm"/>
            <a:tailEnd type="none" w="sm" len="sm"/>
          </a:ln>
        </p:spPr>
        <p:txBody>
          <a:bodyPr/>
          <a:lstStyle/>
          <a:p>
            <a:endParaRPr lang="vi-VN"/>
          </a:p>
        </p:txBody>
      </p:sp>
      <p:sp>
        <p:nvSpPr>
          <p:cNvPr id="7" name="AutoShape 7"/>
          <p:cNvSpPr/>
          <p:nvPr/>
        </p:nvSpPr>
        <p:spPr>
          <a:xfrm rot="-5400000">
            <a:off x="14152119" y="1801112"/>
            <a:ext cx="720843" cy="0"/>
          </a:xfrm>
          <a:prstGeom prst="line">
            <a:avLst/>
          </a:prstGeom>
          <a:ln w="95250" cap="flat">
            <a:solidFill>
              <a:srgbClr val="EF7A36"/>
            </a:solidFill>
            <a:prstDash val="solid"/>
            <a:headEnd type="none" w="sm" len="sm"/>
            <a:tailEnd type="none" w="sm" len="sm"/>
          </a:ln>
        </p:spPr>
        <p:txBody>
          <a:bodyPr/>
          <a:lstStyle/>
          <a:p>
            <a:endParaRPr lang="vi-VN"/>
          </a:p>
        </p:txBody>
      </p:sp>
      <p:sp>
        <p:nvSpPr>
          <p:cNvPr id="8" name="Freeform 8"/>
          <p:cNvSpPr/>
          <p:nvPr/>
        </p:nvSpPr>
        <p:spPr>
          <a:xfrm>
            <a:off x="8324185" y="515594"/>
            <a:ext cx="1508682" cy="1508682"/>
          </a:xfrm>
          <a:custGeom>
            <a:avLst/>
            <a:gdLst/>
            <a:ahLst/>
            <a:cxnLst/>
            <a:rect l="l" t="t" r="r" b="b"/>
            <a:pathLst>
              <a:path w="1508682" h="1508682">
                <a:moveTo>
                  <a:pt x="0" y="0"/>
                </a:moveTo>
                <a:lnTo>
                  <a:pt x="1508682" y="0"/>
                </a:lnTo>
                <a:lnTo>
                  <a:pt x="1508682" y="1508682"/>
                </a:lnTo>
                <a:lnTo>
                  <a:pt x="0" y="1508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9" name="Freeform 9"/>
          <p:cNvSpPr/>
          <p:nvPr/>
        </p:nvSpPr>
        <p:spPr>
          <a:xfrm>
            <a:off x="3243629" y="2144306"/>
            <a:ext cx="437845" cy="437845"/>
          </a:xfrm>
          <a:custGeom>
            <a:avLst/>
            <a:gdLst/>
            <a:ahLst/>
            <a:cxnLst/>
            <a:rect l="l" t="t" r="r" b="b"/>
            <a:pathLst>
              <a:path w="437845" h="437845">
                <a:moveTo>
                  <a:pt x="0" y="0"/>
                </a:moveTo>
                <a:lnTo>
                  <a:pt x="437845" y="0"/>
                </a:lnTo>
                <a:lnTo>
                  <a:pt x="437845" y="437845"/>
                </a:lnTo>
                <a:lnTo>
                  <a:pt x="0" y="4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0" name="Freeform 10"/>
          <p:cNvSpPr/>
          <p:nvPr/>
        </p:nvSpPr>
        <p:spPr>
          <a:xfrm>
            <a:off x="14331718" y="2144306"/>
            <a:ext cx="437845" cy="437845"/>
          </a:xfrm>
          <a:custGeom>
            <a:avLst/>
            <a:gdLst/>
            <a:ahLst/>
            <a:cxnLst/>
            <a:rect l="l" t="t" r="r" b="b"/>
            <a:pathLst>
              <a:path w="437845" h="437845">
                <a:moveTo>
                  <a:pt x="0" y="0"/>
                </a:moveTo>
                <a:lnTo>
                  <a:pt x="437845" y="0"/>
                </a:lnTo>
                <a:lnTo>
                  <a:pt x="437845" y="437845"/>
                </a:lnTo>
                <a:lnTo>
                  <a:pt x="0" y="4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1" name="Freeform 11"/>
          <p:cNvSpPr/>
          <p:nvPr/>
        </p:nvSpPr>
        <p:spPr>
          <a:xfrm rot="-5400000" flipH="1">
            <a:off x="16724708" y="-1394598"/>
            <a:ext cx="2106036" cy="4789155"/>
          </a:xfrm>
          <a:custGeom>
            <a:avLst/>
            <a:gdLst/>
            <a:ahLst/>
            <a:cxnLst/>
            <a:rect l="l" t="t" r="r" b="b"/>
            <a:pathLst>
              <a:path w="2106036" h="4789155">
                <a:moveTo>
                  <a:pt x="2106037" y="0"/>
                </a:moveTo>
                <a:lnTo>
                  <a:pt x="0" y="0"/>
                </a:lnTo>
                <a:lnTo>
                  <a:pt x="0" y="4789154"/>
                </a:lnTo>
                <a:lnTo>
                  <a:pt x="2106037" y="4789154"/>
                </a:lnTo>
                <a:lnTo>
                  <a:pt x="2106037" y="0"/>
                </a:lnTo>
                <a:close/>
              </a:path>
            </a:pathLst>
          </a:custGeom>
          <a:blipFill>
            <a:blip r:embed="rId5">
              <a:extLst>
                <a:ext uri="{96DAC541-7B7A-43D3-8B79-37D633B846F1}">
                  <asvg:svgBlip xmlns:asvg="http://schemas.microsoft.com/office/drawing/2016/SVG/main" r:embed="rId6"/>
                </a:ext>
              </a:extLst>
            </a:blip>
            <a:stretch>
              <a:fillRect b="-45700"/>
            </a:stretch>
          </a:blipFill>
        </p:spPr>
        <p:txBody>
          <a:bodyPr/>
          <a:lstStyle/>
          <a:p>
            <a:endParaRPr lang="vi-VN"/>
          </a:p>
        </p:txBody>
      </p:sp>
      <p:sp>
        <p:nvSpPr>
          <p:cNvPr id="12" name="Freeform 12"/>
          <p:cNvSpPr/>
          <p:nvPr/>
        </p:nvSpPr>
        <p:spPr>
          <a:xfrm rot="-1637562">
            <a:off x="-624866" y="-13429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3" name="Freeform 13"/>
          <p:cNvSpPr/>
          <p:nvPr/>
        </p:nvSpPr>
        <p:spPr>
          <a:xfrm rot="-1655325">
            <a:off x="16371510" y="9077155"/>
            <a:ext cx="2812433" cy="1385763"/>
          </a:xfrm>
          <a:custGeom>
            <a:avLst/>
            <a:gdLst/>
            <a:ahLst/>
            <a:cxnLst/>
            <a:rect l="l" t="t" r="r" b="b"/>
            <a:pathLst>
              <a:path w="2812433" h="1385763">
                <a:moveTo>
                  <a:pt x="0" y="0"/>
                </a:moveTo>
                <a:lnTo>
                  <a:pt x="2812433" y="0"/>
                </a:lnTo>
                <a:lnTo>
                  <a:pt x="2812433" y="1385762"/>
                </a:lnTo>
                <a:lnTo>
                  <a:pt x="0" y="13857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4" name="Freeform 14"/>
          <p:cNvSpPr/>
          <p:nvPr/>
        </p:nvSpPr>
        <p:spPr>
          <a:xfrm rot="298719" flipH="1">
            <a:off x="4304135"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5" name="Freeform 15"/>
          <p:cNvSpPr/>
          <p:nvPr/>
        </p:nvSpPr>
        <p:spPr>
          <a:xfrm rot="771662" flipH="1">
            <a:off x="-137493" y="4499838"/>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6" name="Freeform 16"/>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7" name="Freeform 17"/>
          <p:cNvSpPr/>
          <p:nvPr/>
        </p:nvSpPr>
        <p:spPr>
          <a:xfrm rot="-1233560">
            <a:off x="11338902" y="-30655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8" name="Freeform 18"/>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9" name="Freeform 19"/>
          <p:cNvSpPr/>
          <p:nvPr/>
        </p:nvSpPr>
        <p:spPr>
          <a:xfrm rot="-5400000">
            <a:off x="4412421" y="90838"/>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20" name="Freeform 20"/>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21" name="Freeform 21"/>
          <p:cNvSpPr/>
          <p:nvPr/>
        </p:nvSpPr>
        <p:spPr>
          <a:xfrm rot="-5400000">
            <a:off x="344302" y="7184890"/>
            <a:ext cx="304464" cy="308432"/>
          </a:xfrm>
          <a:custGeom>
            <a:avLst/>
            <a:gdLst/>
            <a:ahLst/>
            <a:cxnLst/>
            <a:rect l="l" t="t" r="r" b="b"/>
            <a:pathLst>
              <a:path w="304464" h="308432">
                <a:moveTo>
                  <a:pt x="0" y="0"/>
                </a:moveTo>
                <a:lnTo>
                  <a:pt x="304464" y="0"/>
                </a:lnTo>
                <a:lnTo>
                  <a:pt x="304464" y="308431"/>
                </a:lnTo>
                <a:lnTo>
                  <a:pt x="0" y="308431"/>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22" name="Freeform 22"/>
          <p:cNvSpPr/>
          <p:nvPr/>
        </p:nvSpPr>
        <p:spPr>
          <a:xfrm rot="-5400000">
            <a:off x="876468" y="1837858"/>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23" name="TextBox 23"/>
          <p:cNvSpPr txBox="1"/>
          <p:nvPr/>
        </p:nvSpPr>
        <p:spPr>
          <a:xfrm>
            <a:off x="7539099" y="2247258"/>
            <a:ext cx="3078855" cy="987443"/>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PHƯƠNG THỨC</a:t>
            </a:r>
          </a:p>
        </p:txBody>
      </p:sp>
      <p:grpSp>
        <p:nvGrpSpPr>
          <p:cNvPr id="24" name="Group 24"/>
          <p:cNvGrpSpPr/>
          <p:nvPr/>
        </p:nvGrpSpPr>
        <p:grpSpPr>
          <a:xfrm>
            <a:off x="1464258" y="2723566"/>
            <a:ext cx="4360510" cy="1007570"/>
            <a:chOff x="0" y="0"/>
            <a:chExt cx="5814013" cy="1343427"/>
          </a:xfrm>
        </p:grpSpPr>
        <p:grpSp>
          <p:nvGrpSpPr>
            <p:cNvPr id="25" name="Group 25"/>
            <p:cNvGrpSpPr/>
            <p:nvPr/>
          </p:nvGrpSpPr>
          <p:grpSpPr>
            <a:xfrm>
              <a:off x="0" y="0"/>
              <a:ext cx="5814013" cy="1343427"/>
              <a:chOff x="0" y="0"/>
              <a:chExt cx="1394966" cy="322331"/>
            </a:xfrm>
          </p:grpSpPr>
          <p:sp>
            <p:nvSpPr>
              <p:cNvPr id="26" name="Freeform 26"/>
              <p:cNvSpPr/>
              <p:nvPr/>
            </p:nvSpPr>
            <p:spPr>
              <a:xfrm>
                <a:off x="0" y="0"/>
                <a:ext cx="1394966" cy="322331"/>
              </a:xfrm>
              <a:custGeom>
                <a:avLst/>
                <a:gdLst/>
                <a:ahLst/>
                <a:cxnLst/>
                <a:rect l="l" t="t" r="r" b="b"/>
                <a:pathLst>
                  <a:path w="1394966" h="322331">
                    <a:moveTo>
                      <a:pt x="90549" y="0"/>
                    </a:moveTo>
                    <a:lnTo>
                      <a:pt x="1304417" y="0"/>
                    </a:lnTo>
                    <a:cubicBezTo>
                      <a:pt x="1328432" y="0"/>
                      <a:pt x="1351463" y="9540"/>
                      <a:pt x="1368444" y="26521"/>
                    </a:cubicBezTo>
                    <a:cubicBezTo>
                      <a:pt x="1385426" y="43502"/>
                      <a:pt x="1394966" y="66534"/>
                      <a:pt x="1394966" y="90549"/>
                    </a:cubicBezTo>
                    <a:lnTo>
                      <a:pt x="1394966" y="231782"/>
                    </a:lnTo>
                    <a:cubicBezTo>
                      <a:pt x="1394966" y="255797"/>
                      <a:pt x="1385426" y="278828"/>
                      <a:pt x="1368444" y="295810"/>
                    </a:cubicBezTo>
                    <a:cubicBezTo>
                      <a:pt x="1351463" y="312791"/>
                      <a:pt x="1328432" y="322331"/>
                      <a:pt x="1304417" y="322331"/>
                    </a:cubicBezTo>
                    <a:lnTo>
                      <a:pt x="90549" y="322331"/>
                    </a:lnTo>
                    <a:cubicBezTo>
                      <a:pt x="66534" y="322331"/>
                      <a:pt x="43502" y="312791"/>
                      <a:pt x="26521" y="295810"/>
                    </a:cubicBezTo>
                    <a:cubicBezTo>
                      <a:pt x="9540" y="278828"/>
                      <a:pt x="0" y="255797"/>
                      <a:pt x="0" y="231782"/>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8" name="TextBox 28"/>
            <p:cNvSpPr txBox="1"/>
            <p:nvPr/>
          </p:nvSpPr>
          <p:spPr>
            <a:xfrm>
              <a:off x="201923" y="349968"/>
              <a:ext cx="5410168" cy="681591"/>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THANH TOÁN</a:t>
              </a:r>
            </a:p>
          </p:txBody>
        </p:sp>
      </p:grpSp>
      <p:grpSp>
        <p:nvGrpSpPr>
          <p:cNvPr id="29" name="Group 29"/>
          <p:cNvGrpSpPr/>
          <p:nvPr/>
        </p:nvGrpSpPr>
        <p:grpSpPr>
          <a:xfrm>
            <a:off x="12332454" y="2723566"/>
            <a:ext cx="4360510" cy="1007570"/>
            <a:chOff x="0" y="0"/>
            <a:chExt cx="5814013" cy="1343427"/>
          </a:xfrm>
        </p:grpSpPr>
        <p:grpSp>
          <p:nvGrpSpPr>
            <p:cNvPr id="30" name="Group 30"/>
            <p:cNvGrpSpPr/>
            <p:nvPr/>
          </p:nvGrpSpPr>
          <p:grpSpPr>
            <a:xfrm>
              <a:off x="0" y="0"/>
              <a:ext cx="5814013" cy="1343427"/>
              <a:chOff x="0" y="0"/>
              <a:chExt cx="1394966" cy="322331"/>
            </a:xfrm>
          </p:grpSpPr>
          <p:sp>
            <p:nvSpPr>
              <p:cNvPr id="31" name="Freeform 31"/>
              <p:cNvSpPr/>
              <p:nvPr/>
            </p:nvSpPr>
            <p:spPr>
              <a:xfrm>
                <a:off x="0" y="0"/>
                <a:ext cx="1394966" cy="322331"/>
              </a:xfrm>
              <a:custGeom>
                <a:avLst/>
                <a:gdLst/>
                <a:ahLst/>
                <a:cxnLst/>
                <a:rect l="l" t="t" r="r" b="b"/>
                <a:pathLst>
                  <a:path w="1394966" h="322331">
                    <a:moveTo>
                      <a:pt x="90549" y="0"/>
                    </a:moveTo>
                    <a:lnTo>
                      <a:pt x="1304417" y="0"/>
                    </a:lnTo>
                    <a:cubicBezTo>
                      <a:pt x="1328432" y="0"/>
                      <a:pt x="1351463" y="9540"/>
                      <a:pt x="1368444" y="26521"/>
                    </a:cubicBezTo>
                    <a:cubicBezTo>
                      <a:pt x="1385426" y="43502"/>
                      <a:pt x="1394966" y="66534"/>
                      <a:pt x="1394966" y="90549"/>
                    </a:cubicBezTo>
                    <a:lnTo>
                      <a:pt x="1394966" y="231782"/>
                    </a:lnTo>
                    <a:cubicBezTo>
                      <a:pt x="1394966" y="255797"/>
                      <a:pt x="1385426" y="278828"/>
                      <a:pt x="1368444" y="295810"/>
                    </a:cubicBezTo>
                    <a:cubicBezTo>
                      <a:pt x="1351463" y="312791"/>
                      <a:pt x="1328432" y="322331"/>
                      <a:pt x="1304417" y="322331"/>
                    </a:cubicBezTo>
                    <a:lnTo>
                      <a:pt x="90549" y="322331"/>
                    </a:lnTo>
                    <a:cubicBezTo>
                      <a:pt x="66534" y="322331"/>
                      <a:pt x="43502" y="312791"/>
                      <a:pt x="26521" y="295810"/>
                    </a:cubicBezTo>
                    <a:cubicBezTo>
                      <a:pt x="9540" y="278828"/>
                      <a:pt x="0" y="255797"/>
                      <a:pt x="0" y="231782"/>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32" name="TextBox 32"/>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33" name="TextBox 33"/>
            <p:cNvSpPr txBox="1"/>
            <p:nvPr/>
          </p:nvSpPr>
          <p:spPr>
            <a:xfrm>
              <a:off x="201923" y="349968"/>
              <a:ext cx="5410168" cy="681591"/>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GIAO HÀNG</a:t>
              </a:r>
            </a:p>
          </p:txBody>
        </p:sp>
      </p:grpSp>
      <p:sp>
        <p:nvSpPr>
          <p:cNvPr id="34" name="TextBox 34"/>
          <p:cNvSpPr txBox="1"/>
          <p:nvPr/>
        </p:nvSpPr>
        <p:spPr>
          <a:xfrm>
            <a:off x="8560170" y="749358"/>
            <a:ext cx="1036713" cy="934197"/>
          </a:xfrm>
          <a:prstGeom prst="rect">
            <a:avLst/>
          </a:prstGeom>
        </p:spPr>
        <p:txBody>
          <a:bodyPr lIns="0" tIns="0" rIns="0" bIns="0" rtlCol="0" anchor="t">
            <a:spAutoFit/>
          </a:bodyPr>
          <a:lstStyle/>
          <a:p>
            <a:pPr marL="0" lvl="0" indent="0" algn="ctr">
              <a:lnSpc>
                <a:spcPts val="7639"/>
              </a:lnSpc>
              <a:spcBef>
                <a:spcPct val="0"/>
              </a:spcBef>
            </a:pPr>
            <a:r>
              <a:rPr lang="en-US" sz="5456" spc="218">
                <a:solidFill>
                  <a:srgbClr val="EF7A36"/>
                </a:solidFill>
                <a:latin typeface="Calistoga"/>
              </a:rPr>
              <a:t>1.7</a:t>
            </a:r>
          </a:p>
        </p:txBody>
      </p:sp>
      <p:grpSp>
        <p:nvGrpSpPr>
          <p:cNvPr id="35" name="Group 35"/>
          <p:cNvGrpSpPr/>
          <p:nvPr/>
        </p:nvGrpSpPr>
        <p:grpSpPr>
          <a:xfrm>
            <a:off x="1539979" y="3914120"/>
            <a:ext cx="4209068" cy="5156298"/>
            <a:chOff x="0" y="0"/>
            <a:chExt cx="5612090" cy="6875064"/>
          </a:xfrm>
        </p:grpSpPr>
        <p:grpSp>
          <p:nvGrpSpPr>
            <p:cNvPr id="36" name="Group 36"/>
            <p:cNvGrpSpPr/>
            <p:nvPr/>
          </p:nvGrpSpPr>
          <p:grpSpPr>
            <a:xfrm>
              <a:off x="0" y="0"/>
              <a:ext cx="5612090" cy="6875064"/>
              <a:chOff x="0" y="0"/>
              <a:chExt cx="1108561" cy="1358037"/>
            </a:xfrm>
          </p:grpSpPr>
          <p:sp>
            <p:nvSpPr>
              <p:cNvPr id="37" name="Freeform 37"/>
              <p:cNvSpPr/>
              <p:nvPr/>
            </p:nvSpPr>
            <p:spPr>
              <a:xfrm>
                <a:off x="0" y="0"/>
                <a:ext cx="1108561" cy="1358037"/>
              </a:xfrm>
              <a:custGeom>
                <a:avLst/>
                <a:gdLst/>
                <a:ahLst/>
                <a:cxnLst/>
                <a:rect l="l" t="t" r="r" b="b"/>
                <a:pathLst>
                  <a:path w="1108561" h="1358037">
                    <a:moveTo>
                      <a:pt x="93807" y="0"/>
                    </a:moveTo>
                    <a:lnTo>
                      <a:pt x="1014755" y="0"/>
                    </a:lnTo>
                    <a:cubicBezTo>
                      <a:pt x="1066563" y="0"/>
                      <a:pt x="1108561" y="41999"/>
                      <a:pt x="1108561" y="93807"/>
                    </a:cubicBezTo>
                    <a:lnTo>
                      <a:pt x="1108561" y="1264231"/>
                    </a:lnTo>
                    <a:cubicBezTo>
                      <a:pt x="1108561" y="1289110"/>
                      <a:pt x="1098678" y="1312970"/>
                      <a:pt x="1081086" y="1330562"/>
                    </a:cubicBezTo>
                    <a:cubicBezTo>
                      <a:pt x="1063494" y="1348154"/>
                      <a:pt x="1039634" y="1358037"/>
                      <a:pt x="1014755" y="1358037"/>
                    </a:cubicBezTo>
                    <a:lnTo>
                      <a:pt x="93807" y="1358037"/>
                    </a:lnTo>
                    <a:cubicBezTo>
                      <a:pt x="68927" y="1358037"/>
                      <a:pt x="45067" y="1348154"/>
                      <a:pt x="27475" y="1330562"/>
                    </a:cubicBezTo>
                    <a:cubicBezTo>
                      <a:pt x="9883" y="1312970"/>
                      <a:pt x="0" y="1289110"/>
                      <a:pt x="0" y="1264231"/>
                    </a:cubicBezTo>
                    <a:lnTo>
                      <a:pt x="0" y="93807"/>
                    </a:lnTo>
                    <a:cubicBezTo>
                      <a:pt x="0" y="41999"/>
                      <a:pt x="41999" y="0"/>
                      <a:pt x="93807" y="0"/>
                    </a:cubicBezTo>
                    <a:close/>
                  </a:path>
                </a:pathLst>
              </a:custGeom>
              <a:solidFill>
                <a:srgbClr val="E94850"/>
              </a:solidFill>
            </p:spPr>
            <p:txBody>
              <a:bodyPr/>
              <a:lstStyle/>
              <a:p>
                <a:endParaRPr lang="vi-VN"/>
              </a:p>
            </p:txBody>
          </p:sp>
          <p:sp>
            <p:nvSpPr>
              <p:cNvPr id="38" name="TextBox 38"/>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39" name="TextBox 39"/>
            <p:cNvSpPr txBox="1"/>
            <p:nvPr/>
          </p:nvSpPr>
          <p:spPr>
            <a:xfrm>
              <a:off x="416473" y="848223"/>
              <a:ext cx="4877707" cy="2239433"/>
            </a:xfrm>
            <a:prstGeom prst="rect">
              <a:avLst/>
            </a:prstGeom>
          </p:spPr>
          <p:txBody>
            <a:bodyPr lIns="0" tIns="0" rIns="0" bIns="0" rtlCol="0" anchor="t">
              <a:spAutoFit/>
            </a:bodyPr>
            <a:lstStyle/>
            <a:p>
              <a:pPr algn="ctr">
                <a:lnSpc>
                  <a:spcPts val="4399"/>
                </a:lnSpc>
              </a:pPr>
              <a:r>
                <a:rPr lang="en-US" sz="3999" spc="159">
                  <a:solidFill>
                    <a:srgbClr val="000000"/>
                  </a:solidFill>
                  <a:latin typeface="Calistoga"/>
                </a:rPr>
                <a:t>THANH TOÁN KHI NHẬN HÀNG</a:t>
              </a:r>
            </a:p>
          </p:txBody>
        </p:sp>
        <p:sp>
          <p:nvSpPr>
            <p:cNvPr id="40" name="TextBox 40"/>
            <p:cNvSpPr txBox="1"/>
            <p:nvPr/>
          </p:nvSpPr>
          <p:spPr>
            <a:xfrm>
              <a:off x="416473" y="4363672"/>
              <a:ext cx="4877707" cy="1600200"/>
            </a:xfrm>
            <a:prstGeom prst="rect">
              <a:avLst/>
            </a:prstGeom>
          </p:spPr>
          <p:txBody>
            <a:bodyPr lIns="0" tIns="0" rIns="0" bIns="0" rtlCol="0" anchor="t">
              <a:spAutoFit/>
            </a:bodyPr>
            <a:lstStyle/>
            <a:p>
              <a:pPr algn="ctr">
                <a:lnSpc>
                  <a:spcPts val="4799"/>
                </a:lnSpc>
              </a:pPr>
              <a:r>
                <a:rPr lang="en-US" sz="3999" spc="159">
                  <a:solidFill>
                    <a:srgbClr val="000000"/>
                  </a:solidFill>
                  <a:latin typeface="Calistoga"/>
                </a:rPr>
                <a:t>THANH TOÁN TRỰC TUYẾN</a:t>
              </a:r>
            </a:p>
          </p:txBody>
        </p:sp>
        <p:sp>
          <p:nvSpPr>
            <p:cNvPr id="41" name="AutoShape 41"/>
            <p:cNvSpPr/>
            <p:nvPr/>
          </p:nvSpPr>
          <p:spPr>
            <a:xfrm>
              <a:off x="0" y="3437532"/>
              <a:ext cx="5612090" cy="0"/>
            </a:xfrm>
            <a:prstGeom prst="line">
              <a:avLst/>
            </a:prstGeom>
            <a:ln w="50800" cap="flat">
              <a:solidFill>
                <a:srgbClr val="EF7A36"/>
              </a:solidFill>
              <a:prstDash val="sysDot"/>
              <a:headEnd type="none" w="sm" len="sm"/>
              <a:tailEnd type="none" w="sm" len="sm"/>
            </a:ln>
          </p:spPr>
          <p:txBody>
            <a:bodyPr/>
            <a:lstStyle/>
            <a:p>
              <a:endParaRPr lang="vi-VN"/>
            </a:p>
          </p:txBody>
        </p:sp>
      </p:grpSp>
      <p:grpSp>
        <p:nvGrpSpPr>
          <p:cNvPr id="42" name="Group 42"/>
          <p:cNvGrpSpPr/>
          <p:nvPr/>
        </p:nvGrpSpPr>
        <p:grpSpPr>
          <a:xfrm>
            <a:off x="12408006" y="3895070"/>
            <a:ext cx="4209068" cy="5156298"/>
            <a:chOff x="0" y="0"/>
            <a:chExt cx="5612090" cy="6875064"/>
          </a:xfrm>
        </p:grpSpPr>
        <p:grpSp>
          <p:nvGrpSpPr>
            <p:cNvPr id="43" name="Group 43"/>
            <p:cNvGrpSpPr/>
            <p:nvPr/>
          </p:nvGrpSpPr>
          <p:grpSpPr>
            <a:xfrm>
              <a:off x="0" y="0"/>
              <a:ext cx="5612090" cy="6875064"/>
              <a:chOff x="0" y="0"/>
              <a:chExt cx="1108561" cy="1358037"/>
            </a:xfrm>
          </p:grpSpPr>
          <p:sp>
            <p:nvSpPr>
              <p:cNvPr id="44" name="Freeform 44"/>
              <p:cNvSpPr/>
              <p:nvPr/>
            </p:nvSpPr>
            <p:spPr>
              <a:xfrm>
                <a:off x="0" y="0"/>
                <a:ext cx="1108561" cy="1358037"/>
              </a:xfrm>
              <a:custGeom>
                <a:avLst/>
                <a:gdLst/>
                <a:ahLst/>
                <a:cxnLst/>
                <a:rect l="l" t="t" r="r" b="b"/>
                <a:pathLst>
                  <a:path w="1108561" h="1358037">
                    <a:moveTo>
                      <a:pt x="93807" y="0"/>
                    </a:moveTo>
                    <a:lnTo>
                      <a:pt x="1014755" y="0"/>
                    </a:lnTo>
                    <a:cubicBezTo>
                      <a:pt x="1066563" y="0"/>
                      <a:pt x="1108561" y="41999"/>
                      <a:pt x="1108561" y="93807"/>
                    </a:cubicBezTo>
                    <a:lnTo>
                      <a:pt x="1108561" y="1264231"/>
                    </a:lnTo>
                    <a:cubicBezTo>
                      <a:pt x="1108561" y="1289110"/>
                      <a:pt x="1098678" y="1312970"/>
                      <a:pt x="1081086" y="1330562"/>
                    </a:cubicBezTo>
                    <a:cubicBezTo>
                      <a:pt x="1063494" y="1348154"/>
                      <a:pt x="1039634" y="1358037"/>
                      <a:pt x="1014755" y="1358037"/>
                    </a:cubicBezTo>
                    <a:lnTo>
                      <a:pt x="93807" y="1358037"/>
                    </a:lnTo>
                    <a:cubicBezTo>
                      <a:pt x="68927" y="1358037"/>
                      <a:pt x="45067" y="1348154"/>
                      <a:pt x="27475" y="1330562"/>
                    </a:cubicBezTo>
                    <a:cubicBezTo>
                      <a:pt x="9883" y="1312970"/>
                      <a:pt x="0" y="1289110"/>
                      <a:pt x="0" y="1264231"/>
                    </a:cubicBezTo>
                    <a:lnTo>
                      <a:pt x="0" y="93807"/>
                    </a:lnTo>
                    <a:cubicBezTo>
                      <a:pt x="0" y="41999"/>
                      <a:pt x="41999" y="0"/>
                      <a:pt x="93807" y="0"/>
                    </a:cubicBezTo>
                    <a:close/>
                  </a:path>
                </a:pathLst>
              </a:custGeom>
              <a:solidFill>
                <a:srgbClr val="E94850"/>
              </a:solidFill>
            </p:spPr>
            <p:txBody>
              <a:bodyPr/>
              <a:lstStyle/>
              <a:p>
                <a:endParaRPr lang="vi-VN"/>
              </a:p>
            </p:txBody>
          </p:sp>
          <p:sp>
            <p:nvSpPr>
              <p:cNvPr id="45" name="TextBox 45"/>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6" name="TextBox 46"/>
            <p:cNvSpPr txBox="1"/>
            <p:nvPr/>
          </p:nvSpPr>
          <p:spPr>
            <a:xfrm>
              <a:off x="430692" y="698998"/>
              <a:ext cx="4877707" cy="2273512"/>
            </a:xfrm>
            <a:prstGeom prst="rect">
              <a:avLst/>
            </a:prstGeom>
          </p:spPr>
          <p:txBody>
            <a:bodyPr lIns="0" tIns="0" rIns="0" bIns="0" rtlCol="0" anchor="t">
              <a:spAutoFit/>
            </a:bodyPr>
            <a:lstStyle/>
            <a:p>
              <a:pPr algn="ctr">
                <a:lnSpc>
                  <a:spcPts val="4479"/>
                </a:lnSpc>
              </a:pPr>
              <a:r>
                <a:rPr lang="en-US" sz="3999" spc="159">
                  <a:solidFill>
                    <a:srgbClr val="000000"/>
                  </a:solidFill>
                  <a:latin typeface="Calistoga"/>
                </a:rPr>
                <a:t>NGƯỜI GIAO HÀNG CỦA SHOP</a:t>
              </a:r>
            </a:p>
          </p:txBody>
        </p:sp>
        <p:sp>
          <p:nvSpPr>
            <p:cNvPr id="47" name="AutoShape 47"/>
            <p:cNvSpPr/>
            <p:nvPr/>
          </p:nvSpPr>
          <p:spPr>
            <a:xfrm>
              <a:off x="0" y="3513732"/>
              <a:ext cx="5612090" cy="0"/>
            </a:xfrm>
            <a:prstGeom prst="line">
              <a:avLst/>
            </a:prstGeom>
            <a:ln w="50800" cap="flat">
              <a:solidFill>
                <a:srgbClr val="EF7A36"/>
              </a:solidFill>
              <a:prstDash val="sysDot"/>
              <a:headEnd type="none" w="sm" len="sm"/>
              <a:tailEnd type="none" w="sm" len="sm"/>
            </a:ln>
          </p:spPr>
          <p:txBody>
            <a:bodyPr/>
            <a:lstStyle/>
            <a:p>
              <a:endParaRPr lang="vi-VN"/>
            </a:p>
          </p:txBody>
        </p:sp>
        <p:sp>
          <p:nvSpPr>
            <p:cNvPr id="48" name="TextBox 48"/>
            <p:cNvSpPr txBox="1"/>
            <p:nvPr/>
          </p:nvSpPr>
          <p:spPr>
            <a:xfrm>
              <a:off x="430692" y="4389072"/>
              <a:ext cx="4877707" cy="1600200"/>
            </a:xfrm>
            <a:prstGeom prst="rect">
              <a:avLst/>
            </a:prstGeom>
          </p:spPr>
          <p:txBody>
            <a:bodyPr lIns="0" tIns="0" rIns="0" bIns="0" rtlCol="0" anchor="t">
              <a:spAutoFit/>
            </a:bodyPr>
            <a:lstStyle/>
            <a:p>
              <a:pPr algn="ctr">
                <a:lnSpc>
                  <a:spcPts val="4799"/>
                </a:lnSpc>
              </a:pPr>
              <a:r>
                <a:rPr lang="en-US" sz="3999" spc="159">
                  <a:solidFill>
                    <a:srgbClr val="000000"/>
                  </a:solidFill>
                  <a:latin typeface="Calistoga"/>
                </a:rPr>
                <a:t>CÁC ĐƠN VỊ VẬN CHUYỂN</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416975" y="3891039"/>
            <a:ext cx="4694580" cy="4712251"/>
          </a:xfrm>
          <a:custGeom>
            <a:avLst/>
            <a:gdLst/>
            <a:ahLst/>
            <a:cxnLst/>
            <a:rect l="l" t="t" r="r" b="b"/>
            <a:pathLst>
              <a:path w="4694580" h="4712251">
                <a:moveTo>
                  <a:pt x="0" y="0"/>
                </a:moveTo>
                <a:lnTo>
                  <a:pt x="4694580" y="0"/>
                </a:lnTo>
                <a:lnTo>
                  <a:pt x="4694580" y="4712250"/>
                </a:lnTo>
                <a:lnTo>
                  <a:pt x="0" y="4712250"/>
                </a:lnTo>
                <a:lnTo>
                  <a:pt x="0" y="0"/>
                </a:lnTo>
                <a:close/>
              </a:path>
            </a:pathLst>
          </a:custGeom>
          <a:blipFill>
            <a:blip r:embed="rId21"/>
            <a:stretch>
              <a:fillRect/>
            </a:stretch>
          </a:blipFill>
        </p:spPr>
        <p:txBody>
          <a:bodyPr/>
          <a:lstStyle/>
          <a:p>
            <a:endParaRPr lang="vi-VN"/>
          </a:p>
        </p:txBody>
      </p:sp>
      <p:sp>
        <p:nvSpPr>
          <p:cNvPr id="20" name="Freeform 20"/>
          <p:cNvSpPr/>
          <p:nvPr/>
        </p:nvSpPr>
        <p:spPr>
          <a:xfrm>
            <a:off x="12623923" y="3891039"/>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vi-VN"/>
          </a:p>
        </p:txBody>
      </p:sp>
      <p:sp>
        <p:nvSpPr>
          <p:cNvPr id="21" name="TextBox 21"/>
          <p:cNvSpPr txBox="1"/>
          <p:nvPr/>
        </p:nvSpPr>
        <p:spPr>
          <a:xfrm>
            <a:off x="8106622" y="846431"/>
            <a:ext cx="2634760" cy="1335750"/>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Calistoga" pitchFamily="2" charset="0"/>
              </a:rPr>
              <a:t>1.8</a:t>
            </a:r>
          </a:p>
        </p:txBody>
      </p:sp>
      <p:sp>
        <p:nvSpPr>
          <p:cNvPr id="22" name="TextBox 22"/>
          <p:cNvSpPr txBox="1"/>
          <p:nvPr/>
        </p:nvSpPr>
        <p:spPr>
          <a:xfrm>
            <a:off x="5331895" y="4180239"/>
            <a:ext cx="8184213" cy="2066925"/>
          </a:xfrm>
          <a:prstGeom prst="rect">
            <a:avLst/>
          </a:prstGeom>
        </p:spPr>
        <p:txBody>
          <a:bodyPr lIns="0" tIns="0" rIns="0" bIns="0" rtlCol="0" anchor="t">
            <a:spAutoFit/>
          </a:bodyPr>
          <a:lstStyle/>
          <a:p>
            <a:pPr algn="ctr">
              <a:lnSpc>
                <a:spcPts val="8099"/>
              </a:lnSpc>
            </a:pPr>
            <a:r>
              <a:rPr lang="en-US" sz="7499" spc="299">
                <a:solidFill>
                  <a:srgbClr val="E94850"/>
                </a:solidFill>
                <a:effectLst>
                  <a:outerShdw blurRad="50800" dist="38100" algn="l" rotWithShape="0">
                    <a:prstClr val="black">
                      <a:alpha val="40000"/>
                    </a:prstClr>
                  </a:outerShdw>
                </a:effectLst>
                <a:latin typeface="Calistoga"/>
              </a:rPr>
              <a:t>KẾ HOẠCH MARKETING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3403207" y="3230997"/>
            <a:ext cx="5423927" cy="5247649"/>
          </a:xfrm>
          <a:custGeom>
            <a:avLst/>
            <a:gdLst/>
            <a:ahLst/>
            <a:cxnLst/>
            <a:rect l="l" t="t" r="r" b="b"/>
            <a:pathLst>
              <a:path w="5423927" h="5247649">
                <a:moveTo>
                  <a:pt x="0" y="0"/>
                </a:moveTo>
                <a:lnTo>
                  <a:pt x="5423926" y="0"/>
                </a:lnTo>
                <a:lnTo>
                  <a:pt x="5423926" y="5247649"/>
                </a:lnTo>
                <a:lnTo>
                  <a:pt x="0" y="524764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8106622" y="846431"/>
            <a:ext cx="2634760" cy="1335750"/>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Calistoga" pitchFamily="2" charset="0"/>
              </a:rPr>
              <a:t>1.1</a:t>
            </a:r>
          </a:p>
        </p:txBody>
      </p:sp>
      <p:sp>
        <p:nvSpPr>
          <p:cNvPr id="21" name="TextBox 21"/>
          <p:cNvSpPr txBox="1"/>
          <p:nvPr/>
        </p:nvSpPr>
        <p:spPr>
          <a:xfrm>
            <a:off x="6513376" y="4942479"/>
            <a:ext cx="11647738" cy="1077849"/>
          </a:xfrm>
          <a:prstGeom prst="rect">
            <a:avLst/>
          </a:prstGeom>
        </p:spPr>
        <p:txBody>
          <a:bodyPr lIns="0" tIns="0" rIns="0" bIns="0" rtlCol="0" anchor="t">
            <a:spAutoFit/>
          </a:bodyPr>
          <a:lstStyle/>
          <a:p>
            <a:pPr algn="ctr">
              <a:lnSpc>
                <a:spcPts val="8207"/>
              </a:lnSpc>
            </a:pPr>
            <a:r>
              <a:rPr lang="en-US" sz="7599" spc="303">
                <a:solidFill>
                  <a:srgbClr val="E94850"/>
                </a:solidFill>
                <a:effectLst>
                  <a:outerShdw blurRad="50800" dist="38100" algn="l" rotWithShape="0">
                    <a:prstClr val="black">
                      <a:alpha val="40000"/>
                    </a:prstClr>
                  </a:outerShdw>
                </a:effectLst>
                <a:latin typeface="Calistoga"/>
              </a:rPr>
              <a:t>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773178" y="2213294"/>
            <a:ext cx="5966069" cy="5492262"/>
            <a:chOff x="0" y="0"/>
            <a:chExt cx="903940" cy="832152"/>
          </a:xfrm>
        </p:grpSpPr>
        <p:sp>
          <p:nvSpPr>
            <p:cNvPr id="3" name="Freeform 3"/>
            <p:cNvSpPr/>
            <p:nvPr/>
          </p:nvSpPr>
          <p:spPr>
            <a:xfrm>
              <a:off x="0" y="0"/>
              <a:ext cx="903940" cy="832152"/>
            </a:xfrm>
            <a:custGeom>
              <a:avLst/>
              <a:gdLst/>
              <a:ahLst/>
              <a:cxnLst/>
              <a:rect l="l" t="t" r="r" b="b"/>
              <a:pathLst>
                <a:path w="903940" h="832152">
                  <a:moveTo>
                    <a:pt x="66181" y="0"/>
                  </a:moveTo>
                  <a:lnTo>
                    <a:pt x="837760" y="0"/>
                  </a:lnTo>
                  <a:cubicBezTo>
                    <a:pt x="855312" y="0"/>
                    <a:pt x="872145" y="6973"/>
                    <a:pt x="884557" y="19384"/>
                  </a:cubicBezTo>
                  <a:cubicBezTo>
                    <a:pt x="896968" y="31795"/>
                    <a:pt x="903940" y="48628"/>
                    <a:pt x="903940" y="66181"/>
                  </a:cubicBezTo>
                  <a:lnTo>
                    <a:pt x="903940" y="765972"/>
                  </a:lnTo>
                  <a:cubicBezTo>
                    <a:pt x="903940" y="802522"/>
                    <a:pt x="874310" y="832152"/>
                    <a:pt x="837760" y="832152"/>
                  </a:cubicBezTo>
                  <a:lnTo>
                    <a:pt x="66181" y="832152"/>
                  </a:lnTo>
                  <a:cubicBezTo>
                    <a:pt x="48628" y="832152"/>
                    <a:pt x="31795" y="825180"/>
                    <a:pt x="19384" y="812768"/>
                  </a:cubicBezTo>
                  <a:cubicBezTo>
                    <a:pt x="6973" y="800357"/>
                    <a:pt x="0" y="783524"/>
                    <a:pt x="0" y="765972"/>
                  </a:cubicBezTo>
                  <a:lnTo>
                    <a:pt x="0" y="66181"/>
                  </a:lnTo>
                  <a:cubicBezTo>
                    <a:pt x="0" y="48628"/>
                    <a:pt x="6973" y="31795"/>
                    <a:pt x="19384" y="19384"/>
                  </a:cubicBezTo>
                  <a:cubicBezTo>
                    <a:pt x="31795" y="6973"/>
                    <a:pt x="48628" y="0"/>
                    <a:pt x="66181"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3173783" y="8643840"/>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3354177" y="1028700"/>
            <a:ext cx="2680682" cy="2680682"/>
            <a:chOff x="0" y="0"/>
            <a:chExt cx="3574243" cy="3574243"/>
          </a:xfrm>
        </p:grpSpPr>
        <p:sp>
          <p:nvSpPr>
            <p:cNvPr id="8" name="Freeform 8"/>
            <p:cNvSpPr/>
            <p:nvPr/>
          </p:nvSpPr>
          <p:spPr>
            <a:xfrm>
              <a:off x="0" y="0"/>
              <a:ext cx="3574243" cy="3574243"/>
            </a:xfrm>
            <a:custGeom>
              <a:avLst/>
              <a:gdLst/>
              <a:ahLst/>
              <a:cxnLst/>
              <a:rect l="l" t="t" r="r" b="b"/>
              <a:pathLst>
                <a:path w="3574243" h="3574243">
                  <a:moveTo>
                    <a:pt x="0" y="0"/>
                  </a:moveTo>
                  <a:lnTo>
                    <a:pt x="3574243" y="0"/>
                  </a:lnTo>
                  <a:lnTo>
                    <a:pt x="3574243" y="3574243"/>
                  </a:lnTo>
                  <a:lnTo>
                    <a:pt x="0" y="3574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TextBox 9"/>
            <p:cNvSpPr txBox="1"/>
            <p:nvPr/>
          </p:nvSpPr>
          <p:spPr>
            <a:xfrm>
              <a:off x="286832" y="839976"/>
              <a:ext cx="3000579" cy="1781000"/>
            </a:xfrm>
            <a:prstGeom prst="rect">
              <a:avLst/>
            </a:prstGeom>
          </p:spPr>
          <p:txBody>
            <a:bodyPr lIns="0" tIns="0" rIns="0" bIns="0" rtlCol="0" anchor="t">
              <a:spAutoFit/>
            </a:bodyPr>
            <a:lstStyle/>
            <a:p>
              <a:pPr algn="ctr">
                <a:lnSpc>
                  <a:spcPts val="10951"/>
                </a:lnSpc>
                <a:spcBef>
                  <a:spcPct val="0"/>
                </a:spcBef>
              </a:pPr>
              <a:r>
                <a:rPr lang="en-US" sz="6600" spc="312">
                  <a:solidFill>
                    <a:srgbClr val="EF7A36"/>
                  </a:solidFill>
                  <a:latin typeface="Calistoga" pitchFamily="2" charset="0"/>
                </a:rPr>
                <a:t>1.8.1</a:t>
              </a:r>
            </a:p>
          </p:txBody>
        </p:sp>
      </p:grpSp>
      <p:sp>
        <p:nvSpPr>
          <p:cNvPr id="10" name="TextBox 10"/>
          <p:cNvSpPr txBox="1"/>
          <p:nvPr/>
        </p:nvSpPr>
        <p:spPr>
          <a:xfrm>
            <a:off x="8479650" y="7245425"/>
            <a:ext cx="8590962" cy="2085975"/>
          </a:xfrm>
          <a:prstGeom prst="rect">
            <a:avLst/>
          </a:prstGeom>
        </p:spPr>
        <p:txBody>
          <a:bodyPr lIns="0" tIns="0" rIns="0" bIns="0" rtlCol="0" anchor="t">
            <a:spAutoFit/>
          </a:bodyPr>
          <a:lstStyle/>
          <a:p>
            <a:pPr>
              <a:lnSpc>
                <a:spcPts val="5400"/>
              </a:lnSpc>
            </a:pPr>
            <a:r>
              <a:rPr lang="en-US" sz="5000" spc="200">
                <a:solidFill>
                  <a:srgbClr val="E94850"/>
                </a:solidFill>
                <a:latin typeface="Calistoga"/>
              </a:rPr>
              <a:t>"Vị ngon từ truyền thống, cảm xúc đến tận cùng!"</a:t>
            </a:r>
          </a:p>
          <a:p>
            <a:pPr>
              <a:lnSpc>
                <a:spcPts val="5400"/>
              </a:lnSpc>
            </a:pPr>
            <a:endParaRPr lang="en-US" sz="5000" spc="200">
              <a:solidFill>
                <a:srgbClr val="E94850"/>
              </a:solidFill>
              <a:latin typeface="Calistoga"/>
            </a:endParaRPr>
          </a:p>
        </p:txBody>
      </p:sp>
      <p:sp>
        <p:nvSpPr>
          <p:cNvPr id="11" name="Freeform 11"/>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2" name="Freeform 12"/>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3" name="Freeform 13"/>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4" name="Freeform 14"/>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5" name="Freeform 15"/>
          <p:cNvSpPr/>
          <p:nvPr/>
        </p:nvSpPr>
        <p:spPr>
          <a:xfrm rot="1156546">
            <a:off x="9052225" y="288185"/>
            <a:ext cx="1013721" cy="798075"/>
          </a:xfrm>
          <a:custGeom>
            <a:avLst/>
            <a:gdLst/>
            <a:ahLst/>
            <a:cxnLst/>
            <a:rect l="l" t="t" r="r" b="b"/>
            <a:pathLst>
              <a:path w="1013721" h="798075">
                <a:moveTo>
                  <a:pt x="0" y="0"/>
                </a:moveTo>
                <a:lnTo>
                  <a:pt x="1013721" y="0"/>
                </a:lnTo>
                <a:lnTo>
                  <a:pt x="1013721" y="798075"/>
                </a:lnTo>
                <a:lnTo>
                  <a:pt x="0" y="7980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6" name="Freeform 16"/>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7" name="Freeform 17"/>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8" name="Freeform 18"/>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9" name="Freeform 19"/>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20" name="Freeform 20"/>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1">
              <a:extLst>
                <a:ext uri="{96DAC541-7B7A-43D3-8B79-37D633B846F1}">
                  <asvg:svgBlip xmlns:asvg="http://schemas.microsoft.com/office/drawing/2016/SVG/main" r:embed="rId22"/>
                </a:ext>
              </a:extLst>
            </a:blip>
            <a:stretch>
              <a:fillRect b="-49055"/>
            </a:stretch>
          </a:blipFill>
        </p:spPr>
        <p:txBody>
          <a:bodyPr/>
          <a:lstStyle/>
          <a:p>
            <a:endParaRPr lang="vi-VN"/>
          </a:p>
        </p:txBody>
      </p:sp>
      <p:sp>
        <p:nvSpPr>
          <p:cNvPr id="21" name="Freeform 21"/>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1">
              <a:extLst>
                <a:ext uri="{96DAC541-7B7A-43D3-8B79-37D633B846F1}">
                  <asvg:svgBlip xmlns:asvg="http://schemas.microsoft.com/office/drawing/2016/SVG/main" r:embed="rId22"/>
                </a:ext>
              </a:extLst>
            </a:blip>
            <a:stretch>
              <a:fillRect b="-293423"/>
            </a:stretch>
          </a:blipFill>
        </p:spPr>
        <p:txBody>
          <a:bodyPr/>
          <a:lstStyle/>
          <a:p>
            <a:endParaRPr lang="vi-VN"/>
          </a:p>
        </p:txBody>
      </p:sp>
      <p:sp>
        <p:nvSpPr>
          <p:cNvPr id="22" name="Freeform 22"/>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1">
              <a:extLst>
                <a:ext uri="{96DAC541-7B7A-43D3-8B79-37D633B846F1}">
                  <asvg:svgBlip xmlns:asvg="http://schemas.microsoft.com/office/drawing/2016/SVG/main" r:embed="rId22"/>
                </a:ext>
              </a:extLst>
            </a:blip>
            <a:stretch>
              <a:fillRect b="-293423"/>
            </a:stretch>
          </a:blipFill>
        </p:spPr>
        <p:txBody>
          <a:bodyPr/>
          <a:lstStyle/>
          <a:p>
            <a:endParaRPr lang="vi-VN"/>
          </a:p>
        </p:txBody>
      </p:sp>
      <p:sp>
        <p:nvSpPr>
          <p:cNvPr id="23" name="Freeform 23"/>
          <p:cNvSpPr/>
          <p:nvPr/>
        </p:nvSpPr>
        <p:spPr>
          <a:xfrm>
            <a:off x="8716001" y="1716645"/>
            <a:ext cx="7639803" cy="5000721"/>
          </a:xfrm>
          <a:custGeom>
            <a:avLst/>
            <a:gdLst/>
            <a:ahLst/>
            <a:cxnLst/>
            <a:rect l="l" t="t" r="r" b="b"/>
            <a:pathLst>
              <a:path w="7639803" h="5000721">
                <a:moveTo>
                  <a:pt x="0" y="0"/>
                </a:moveTo>
                <a:lnTo>
                  <a:pt x="7639803" y="0"/>
                </a:lnTo>
                <a:lnTo>
                  <a:pt x="7639803" y="5000721"/>
                </a:lnTo>
                <a:lnTo>
                  <a:pt x="0" y="5000721"/>
                </a:lnTo>
                <a:lnTo>
                  <a:pt x="0" y="0"/>
                </a:lnTo>
                <a:close/>
              </a:path>
            </a:pathLst>
          </a:custGeom>
          <a:blipFill>
            <a:blip r:embed="rId23"/>
            <a:stretch>
              <a:fillRect t="-24053" r="-931" b="-30143"/>
            </a:stretch>
          </a:blipFill>
        </p:spPr>
        <p:txBody>
          <a:bodyPr/>
          <a:lstStyle/>
          <a:p>
            <a:endParaRPr lang="vi-VN"/>
          </a:p>
        </p:txBody>
      </p:sp>
      <p:sp>
        <p:nvSpPr>
          <p:cNvPr id="24" name="TextBox 24"/>
          <p:cNvSpPr txBox="1"/>
          <p:nvPr/>
        </p:nvSpPr>
        <p:spPr>
          <a:xfrm>
            <a:off x="2712145" y="4003822"/>
            <a:ext cx="4088135" cy="2343150"/>
          </a:xfrm>
          <a:prstGeom prst="rect">
            <a:avLst/>
          </a:prstGeom>
        </p:spPr>
        <p:txBody>
          <a:bodyPr lIns="0" tIns="0" rIns="0" bIns="0" rtlCol="0" anchor="t">
            <a:spAutoFit/>
          </a:bodyPr>
          <a:lstStyle/>
          <a:p>
            <a:pPr algn="ctr">
              <a:lnSpc>
                <a:spcPts val="6299"/>
              </a:lnSpc>
            </a:pPr>
            <a:r>
              <a:rPr lang="en-US" sz="4499" spc="179">
                <a:solidFill>
                  <a:srgbClr val="000000"/>
                </a:solidFill>
                <a:latin typeface="Calistoga"/>
              </a:rPr>
              <a:t>HỆ THỐNG NHẬN DIỆN THƯƠNG HIỆU</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0800000">
            <a:off x="9258786" y="191344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grpSp>
        <p:nvGrpSpPr>
          <p:cNvPr id="3" name="Group 3"/>
          <p:cNvGrpSpPr/>
          <p:nvPr/>
        </p:nvGrpSpPr>
        <p:grpSpPr>
          <a:xfrm>
            <a:off x="1320147" y="2004052"/>
            <a:ext cx="15594359" cy="4301397"/>
            <a:chOff x="0" y="0"/>
            <a:chExt cx="20792479" cy="5735197"/>
          </a:xfrm>
        </p:grpSpPr>
        <p:grpSp>
          <p:nvGrpSpPr>
            <p:cNvPr id="4" name="Group 4"/>
            <p:cNvGrpSpPr/>
            <p:nvPr/>
          </p:nvGrpSpPr>
          <p:grpSpPr>
            <a:xfrm>
              <a:off x="0" y="0"/>
              <a:ext cx="5715715" cy="5516261"/>
              <a:chOff x="0" y="0"/>
              <a:chExt cx="1346797" cy="1299800"/>
            </a:xfrm>
          </p:grpSpPr>
          <p:sp>
            <p:nvSpPr>
              <p:cNvPr id="5" name="Freeform 5"/>
              <p:cNvSpPr/>
              <p:nvPr/>
            </p:nvSpPr>
            <p:spPr>
              <a:xfrm>
                <a:off x="23499" y="0"/>
                <a:ext cx="1299800" cy="1299800"/>
              </a:xfrm>
              <a:custGeom>
                <a:avLst/>
                <a:gdLst/>
                <a:ahLst/>
                <a:cxnLst/>
                <a:rect l="l" t="t" r="r" b="b"/>
                <a:pathLst>
                  <a:path w="1299800" h="1299800">
                    <a:moveTo>
                      <a:pt x="649900" y="0"/>
                    </a:moveTo>
                    <a:cubicBezTo>
                      <a:pt x="1008830" y="0"/>
                      <a:pt x="1299800" y="290970"/>
                      <a:pt x="1299800" y="649900"/>
                    </a:cubicBezTo>
                    <a:cubicBezTo>
                      <a:pt x="1299800" y="1008830"/>
                      <a:pt x="1008830" y="1299800"/>
                      <a:pt x="649900" y="1299800"/>
                    </a:cubicBezTo>
                    <a:cubicBezTo>
                      <a:pt x="290970" y="1299800"/>
                      <a:pt x="0" y="1008830"/>
                      <a:pt x="0" y="649900"/>
                    </a:cubicBezTo>
                    <a:cubicBezTo>
                      <a:pt x="0" y="290970"/>
                      <a:pt x="290970" y="0"/>
                      <a:pt x="649900" y="0"/>
                    </a:cubicBezTo>
                    <a:lnTo>
                      <a:pt x="649900" y="0"/>
                    </a:lnTo>
                    <a:close/>
                  </a:path>
                </a:pathLst>
              </a:custGeom>
              <a:solidFill>
                <a:srgbClr val="FFEFCA"/>
              </a:solidFill>
              <a:ln w="114300">
                <a:solidFill>
                  <a:srgbClr val="E94850"/>
                </a:solidFill>
              </a:ln>
            </p:spPr>
            <p:txBody>
              <a:bodyPr/>
              <a:lstStyle/>
              <a:p>
                <a:endParaRPr lang="vi-VN"/>
              </a:p>
            </p:txBody>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7" name="TextBox 7"/>
            <p:cNvSpPr txBox="1"/>
            <p:nvPr/>
          </p:nvSpPr>
          <p:spPr>
            <a:xfrm>
              <a:off x="572033" y="1153585"/>
              <a:ext cx="4521360" cy="3888541"/>
            </a:xfrm>
            <a:prstGeom prst="rect">
              <a:avLst/>
            </a:prstGeom>
          </p:spPr>
          <p:txBody>
            <a:bodyPr lIns="0" tIns="0" rIns="0" bIns="0" rtlCol="0" anchor="t">
              <a:spAutoFit/>
            </a:bodyPr>
            <a:lstStyle/>
            <a:p>
              <a:pPr marL="0" lvl="0" indent="0" algn="ctr">
                <a:lnSpc>
                  <a:spcPts val="4630"/>
                </a:lnSpc>
              </a:pPr>
              <a:r>
                <a:rPr lang="en-US" sz="4026" spc="161">
                  <a:solidFill>
                    <a:srgbClr val="E94850"/>
                  </a:solidFill>
                  <a:latin typeface="Calistoga"/>
                </a:rPr>
                <a:t>ĐƯA THÔNG TIN SẢN PHẨM ĐẾN KHÁCH HÀNG </a:t>
              </a:r>
            </a:p>
          </p:txBody>
        </p:sp>
        <p:sp>
          <p:nvSpPr>
            <p:cNvPr id="8" name="AutoShape 8"/>
            <p:cNvSpPr/>
            <p:nvPr/>
          </p:nvSpPr>
          <p:spPr>
            <a:xfrm>
              <a:off x="5716410" y="2617141"/>
              <a:ext cx="2136206" cy="46786"/>
            </a:xfrm>
            <a:prstGeom prst="line">
              <a:avLst/>
            </a:prstGeom>
            <a:ln w="63500" cap="flat">
              <a:solidFill>
                <a:srgbClr val="E94850"/>
              </a:solidFill>
              <a:prstDash val="solid"/>
              <a:headEnd type="none" w="sm" len="sm"/>
              <a:tailEnd type="arrow" w="med" len="sm"/>
            </a:ln>
          </p:spPr>
          <p:txBody>
            <a:bodyPr/>
            <a:lstStyle/>
            <a:p>
              <a:endParaRPr lang="vi-VN"/>
            </a:p>
          </p:txBody>
        </p:sp>
        <p:grpSp>
          <p:nvGrpSpPr>
            <p:cNvPr id="9" name="Group 9"/>
            <p:cNvGrpSpPr/>
            <p:nvPr/>
          </p:nvGrpSpPr>
          <p:grpSpPr>
            <a:xfrm>
              <a:off x="7856750" y="1033397"/>
              <a:ext cx="5093622" cy="4236867"/>
              <a:chOff x="0" y="0"/>
              <a:chExt cx="823787" cy="685225"/>
            </a:xfrm>
          </p:grpSpPr>
          <p:sp>
            <p:nvSpPr>
              <p:cNvPr id="10" name="Freeform 10"/>
              <p:cNvSpPr/>
              <p:nvPr/>
            </p:nvSpPr>
            <p:spPr>
              <a:xfrm>
                <a:off x="0" y="0"/>
                <a:ext cx="823787" cy="685225"/>
              </a:xfrm>
              <a:custGeom>
                <a:avLst/>
                <a:gdLst/>
                <a:ahLst/>
                <a:cxnLst/>
                <a:rect l="l" t="t" r="r" b="b"/>
                <a:pathLst>
                  <a:path w="823787" h="685225">
                    <a:moveTo>
                      <a:pt x="103355" y="0"/>
                    </a:moveTo>
                    <a:lnTo>
                      <a:pt x="720432" y="0"/>
                    </a:lnTo>
                    <a:cubicBezTo>
                      <a:pt x="747843" y="0"/>
                      <a:pt x="774132" y="10889"/>
                      <a:pt x="793515" y="30272"/>
                    </a:cubicBezTo>
                    <a:cubicBezTo>
                      <a:pt x="812898" y="49655"/>
                      <a:pt x="823787" y="75943"/>
                      <a:pt x="823787" y="103355"/>
                    </a:cubicBezTo>
                    <a:lnTo>
                      <a:pt x="823787" y="581870"/>
                    </a:lnTo>
                    <a:cubicBezTo>
                      <a:pt x="823787" y="609281"/>
                      <a:pt x="812898" y="635570"/>
                      <a:pt x="793515" y="654953"/>
                    </a:cubicBezTo>
                    <a:cubicBezTo>
                      <a:pt x="774132" y="674335"/>
                      <a:pt x="747843" y="685225"/>
                      <a:pt x="720432" y="685225"/>
                    </a:cubicBezTo>
                    <a:lnTo>
                      <a:pt x="103355" y="685225"/>
                    </a:lnTo>
                    <a:cubicBezTo>
                      <a:pt x="75943" y="685225"/>
                      <a:pt x="49655" y="674335"/>
                      <a:pt x="30272" y="654953"/>
                    </a:cubicBezTo>
                    <a:cubicBezTo>
                      <a:pt x="10889" y="635570"/>
                      <a:pt x="0" y="609281"/>
                      <a:pt x="0" y="581870"/>
                    </a:cubicBezTo>
                    <a:lnTo>
                      <a:pt x="0" y="103355"/>
                    </a:lnTo>
                    <a:cubicBezTo>
                      <a:pt x="0" y="75943"/>
                      <a:pt x="10889" y="49655"/>
                      <a:pt x="30272" y="30272"/>
                    </a:cubicBezTo>
                    <a:cubicBezTo>
                      <a:pt x="49655" y="10889"/>
                      <a:pt x="75943" y="0"/>
                      <a:pt x="103355" y="0"/>
                    </a:cubicBezTo>
                    <a:close/>
                  </a:path>
                </a:pathLst>
              </a:custGeom>
              <a:solidFill>
                <a:srgbClr val="FFEFCA"/>
              </a:solidFill>
              <a:ln w="104775">
                <a:solidFill>
                  <a:srgbClr val="E94850"/>
                </a:solidFill>
              </a:ln>
            </p:spPr>
            <p:txBody>
              <a:bodyPr/>
              <a:lstStyle/>
              <a:p>
                <a:endParaRPr lang="vi-VN"/>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2" name="TextBox 12"/>
            <p:cNvSpPr txBox="1"/>
            <p:nvPr/>
          </p:nvSpPr>
          <p:spPr>
            <a:xfrm>
              <a:off x="8164243" y="1784990"/>
              <a:ext cx="4478636" cy="2578107"/>
            </a:xfrm>
            <a:prstGeom prst="rect">
              <a:avLst/>
            </a:prstGeom>
          </p:spPr>
          <p:txBody>
            <a:bodyPr lIns="0" tIns="0" rIns="0" bIns="0" rtlCol="0" anchor="t">
              <a:spAutoFit/>
            </a:bodyPr>
            <a:lstStyle/>
            <a:p>
              <a:pPr marL="0" lvl="0" indent="0" algn="ctr">
                <a:lnSpc>
                  <a:spcPts val="5117"/>
                </a:lnSpc>
              </a:pPr>
              <a:r>
                <a:rPr lang="en-US" sz="4061" spc="162">
                  <a:solidFill>
                    <a:srgbClr val="E94850"/>
                  </a:solidFill>
                  <a:latin typeface="Calistoga"/>
                </a:rPr>
                <a:t>CHIẾN LƯỢC MARKETING NGẮN HẠN</a:t>
              </a:r>
            </a:p>
          </p:txBody>
        </p:sp>
        <p:grpSp>
          <p:nvGrpSpPr>
            <p:cNvPr id="13" name="Group 13"/>
            <p:cNvGrpSpPr/>
            <p:nvPr/>
          </p:nvGrpSpPr>
          <p:grpSpPr>
            <a:xfrm rot="-10800000">
              <a:off x="15076764" y="218935"/>
              <a:ext cx="5715715" cy="5516261"/>
              <a:chOff x="0" y="0"/>
              <a:chExt cx="1346797" cy="1299800"/>
            </a:xfrm>
          </p:grpSpPr>
          <p:sp>
            <p:nvSpPr>
              <p:cNvPr id="14" name="Freeform 14"/>
              <p:cNvSpPr/>
              <p:nvPr/>
            </p:nvSpPr>
            <p:spPr>
              <a:xfrm>
                <a:off x="23499" y="0"/>
                <a:ext cx="1299800" cy="1299800"/>
              </a:xfrm>
              <a:custGeom>
                <a:avLst/>
                <a:gdLst/>
                <a:ahLst/>
                <a:cxnLst/>
                <a:rect l="l" t="t" r="r" b="b"/>
                <a:pathLst>
                  <a:path w="1299800" h="1299800">
                    <a:moveTo>
                      <a:pt x="649900" y="0"/>
                    </a:moveTo>
                    <a:cubicBezTo>
                      <a:pt x="1008830" y="0"/>
                      <a:pt x="1299800" y="290970"/>
                      <a:pt x="1299800" y="649900"/>
                    </a:cubicBezTo>
                    <a:cubicBezTo>
                      <a:pt x="1299800" y="1008830"/>
                      <a:pt x="1008830" y="1299800"/>
                      <a:pt x="649900" y="1299800"/>
                    </a:cubicBezTo>
                    <a:cubicBezTo>
                      <a:pt x="290970" y="1299800"/>
                      <a:pt x="0" y="1008830"/>
                      <a:pt x="0" y="649900"/>
                    </a:cubicBezTo>
                    <a:cubicBezTo>
                      <a:pt x="0" y="290970"/>
                      <a:pt x="290970" y="0"/>
                      <a:pt x="649900" y="0"/>
                    </a:cubicBezTo>
                    <a:lnTo>
                      <a:pt x="649900" y="0"/>
                    </a:lnTo>
                    <a:close/>
                  </a:path>
                </a:pathLst>
              </a:custGeom>
              <a:solidFill>
                <a:srgbClr val="FFEFCA"/>
              </a:solidFill>
              <a:ln w="114300">
                <a:solidFill>
                  <a:srgbClr val="E94850"/>
                </a:solidFill>
              </a:ln>
            </p:spPr>
            <p:txBody>
              <a:bodyPr/>
              <a:lstStyle/>
              <a:p>
                <a:endParaRPr lang="vi-VN"/>
              </a:p>
            </p:txBody>
          </p:sp>
          <p:sp>
            <p:nvSpPr>
              <p:cNvPr id="15" name="TextBox 15"/>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16" name="TextBox 16"/>
            <p:cNvSpPr txBox="1"/>
            <p:nvPr/>
          </p:nvSpPr>
          <p:spPr>
            <a:xfrm>
              <a:off x="15767811" y="1320221"/>
              <a:ext cx="4455148" cy="3888541"/>
            </a:xfrm>
            <a:prstGeom prst="rect">
              <a:avLst/>
            </a:prstGeom>
          </p:spPr>
          <p:txBody>
            <a:bodyPr lIns="0" tIns="0" rIns="0" bIns="0" rtlCol="0" anchor="t">
              <a:spAutoFit/>
            </a:bodyPr>
            <a:lstStyle/>
            <a:p>
              <a:pPr marL="0" lvl="0" indent="0" algn="ctr">
                <a:lnSpc>
                  <a:spcPts val="4630"/>
                </a:lnSpc>
              </a:pPr>
              <a:r>
                <a:rPr lang="en-US" sz="4026" spc="161">
                  <a:solidFill>
                    <a:srgbClr val="E94850"/>
                  </a:solidFill>
                  <a:latin typeface="Calistoga"/>
                </a:rPr>
                <a:t>KÍCH THÍCH MUA HÀNG VÀ GIỮ CHÂN KHÁCH HÀNG</a:t>
              </a:r>
            </a:p>
          </p:txBody>
        </p:sp>
        <p:sp>
          <p:nvSpPr>
            <p:cNvPr id="17" name="AutoShape 17"/>
            <p:cNvSpPr/>
            <p:nvPr/>
          </p:nvSpPr>
          <p:spPr>
            <a:xfrm flipH="1" flipV="1">
              <a:off x="12939862" y="2789873"/>
              <a:ext cx="2136206" cy="46786"/>
            </a:xfrm>
            <a:prstGeom prst="line">
              <a:avLst/>
            </a:prstGeom>
            <a:ln w="63500" cap="flat">
              <a:solidFill>
                <a:srgbClr val="E94850"/>
              </a:solidFill>
              <a:prstDash val="solid"/>
              <a:headEnd type="none" w="sm" len="sm"/>
              <a:tailEnd type="arrow" w="med" len="sm"/>
            </a:ln>
          </p:spPr>
          <p:txBody>
            <a:bodyPr/>
            <a:lstStyle/>
            <a:p>
              <a:endParaRPr lang="vi-VN"/>
            </a:p>
          </p:txBody>
        </p:sp>
      </p:grpSp>
      <p:sp>
        <p:nvSpPr>
          <p:cNvPr id="18" name="Freeform 18"/>
          <p:cNvSpPr/>
          <p:nvPr/>
        </p:nvSpPr>
        <p:spPr>
          <a:xfrm>
            <a:off x="-859845" y="7965639"/>
            <a:ext cx="4646123" cy="4114800"/>
          </a:xfrm>
          <a:custGeom>
            <a:avLst/>
            <a:gdLst/>
            <a:ahLst/>
            <a:cxnLst/>
            <a:rect l="l" t="t" r="r" b="b"/>
            <a:pathLst>
              <a:path w="4646123" h="4114800">
                <a:moveTo>
                  <a:pt x="0" y="0"/>
                </a:moveTo>
                <a:lnTo>
                  <a:pt x="4646123" y="0"/>
                </a:lnTo>
                <a:lnTo>
                  <a:pt x="464612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rot="2418331">
            <a:off x="15725723" y="-2216977"/>
            <a:ext cx="5124554" cy="5105919"/>
          </a:xfrm>
          <a:custGeom>
            <a:avLst/>
            <a:gdLst/>
            <a:ahLst/>
            <a:cxnLst/>
            <a:rect l="l" t="t" r="r" b="b"/>
            <a:pathLst>
              <a:path w="5124554" h="5105919">
                <a:moveTo>
                  <a:pt x="0" y="0"/>
                </a:moveTo>
                <a:lnTo>
                  <a:pt x="5124554" y="0"/>
                </a:lnTo>
                <a:lnTo>
                  <a:pt x="5124554" y="5105920"/>
                </a:lnTo>
                <a:lnTo>
                  <a:pt x="0" y="5105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Freeform 20"/>
          <p:cNvSpPr/>
          <p:nvPr/>
        </p:nvSpPr>
        <p:spPr>
          <a:xfrm rot="298719" flipH="1">
            <a:off x="4304135"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1" name="Freeform 21"/>
          <p:cNvSpPr/>
          <p:nvPr/>
        </p:nvSpPr>
        <p:spPr>
          <a:xfrm rot="771662" flipH="1">
            <a:off x="76105" y="4514240"/>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2" name="Freeform 22"/>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3" name="Freeform 23"/>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24" name="Freeform 24"/>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sp>
        <p:nvSpPr>
          <p:cNvPr id="25" name="Freeform 25"/>
          <p:cNvSpPr/>
          <p:nvPr/>
        </p:nvSpPr>
        <p:spPr>
          <a:xfrm rot="-5400000">
            <a:off x="4187910" y="469423"/>
            <a:ext cx="304464" cy="814091"/>
          </a:xfrm>
          <a:custGeom>
            <a:avLst/>
            <a:gdLst/>
            <a:ahLst/>
            <a:cxnLst/>
            <a:rect l="l" t="t" r="r" b="b"/>
            <a:pathLst>
              <a:path w="304464" h="814091">
                <a:moveTo>
                  <a:pt x="0" y="0"/>
                </a:moveTo>
                <a:lnTo>
                  <a:pt x="304465" y="0"/>
                </a:lnTo>
                <a:lnTo>
                  <a:pt x="304465"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sp>
        <p:nvSpPr>
          <p:cNvPr id="26" name="Freeform 26"/>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7" name="Freeform 27"/>
          <p:cNvSpPr/>
          <p:nvPr/>
        </p:nvSpPr>
        <p:spPr>
          <a:xfrm rot="-5400000">
            <a:off x="584949" y="7057654"/>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8" name="Freeform 28"/>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9" name="Freeform 29"/>
          <p:cNvSpPr/>
          <p:nvPr/>
        </p:nvSpPr>
        <p:spPr>
          <a:xfrm rot="-5400000">
            <a:off x="12951035" y="8951852"/>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30" name="Freeform 30"/>
          <p:cNvSpPr/>
          <p:nvPr/>
        </p:nvSpPr>
        <p:spPr>
          <a:xfrm rot="-773431" flipH="1">
            <a:off x="16694348" y="8406455"/>
            <a:ext cx="1931732" cy="2252749"/>
          </a:xfrm>
          <a:custGeom>
            <a:avLst/>
            <a:gdLst/>
            <a:ahLst/>
            <a:cxnLst/>
            <a:rect l="l" t="t" r="r" b="b"/>
            <a:pathLst>
              <a:path w="1931732" h="2252749">
                <a:moveTo>
                  <a:pt x="1931733" y="0"/>
                </a:moveTo>
                <a:lnTo>
                  <a:pt x="0" y="0"/>
                </a:lnTo>
                <a:lnTo>
                  <a:pt x="0" y="2252749"/>
                </a:lnTo>
                <a:lnTo>
                  <a:pt x="1931733" y="2252749"/>
                </a:lnTo>
                <a:lnTo>
                  <a:pt x="1931733"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31" name="Freeform 31"/>
          <p:cNvSpPr/>
          <p:nvPr/>
        </p:nvSpPr>
        <p:spPr>
          <a:xfrm rot="6485118">
            <a:off x="-547401" y="-986820"/>
            <a:ext cx="2330029" cy="3127555"/>
          </a:xfrm>
          <a:custGeom>
            <a:avLst/>
            <a:gdLst/>
            <a:ahLst/>
            <a:cxnLst/>
            <a:rect l="l" t="t" r="r" b="b"/>
            <a:pathLst>
              <a:path w="2330029" h="3127555">
                <a:moveTo>
                  <a:pt x="0" y="0"/>
                </a:moveTo>
                <a:lnTo>
                  <a:pt x="2330028" y="0"/>
                </a:lnTo>
                <a:lnTo>
                  <a:pt x="2330028" y="3127555"/>
                </a:lnTo>
                <a:lnTo>
                  <a:pt x="0" y="312755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32" name="Freeform 32"/>
          <p:cNvSpPr/>
          <p:nvPr/>
        </p:nvSpPr>
        <p:spPr>
          <a:xfrm>
            <a:off x="8038622" y="6082391"/>
            <a:ext cx="2787158" cy="1954494"/>
          </a:xfrm>
          <a:custGeom>
            <a:avLst/>
            <a:gdLst/>
            <a:ahLst/>
            <a:cxnLst/>
            <a:rect l="l" t="t" r="r" b="b"/>
            <a:pathLst>
              <a:path w="2787158" h="1954494">
                <a:moveTo>
                  <a:pt x="0" y="0"/>
                </a:moveTo>
                <a:lnTo>
                  <a:pt x="2787158" y="0"/>
                </a:lnTo>
                <a:lnTo>
                  <a:pt x="2787158" y="1954494"/>
                </a:lnTo>
                <a:lnTo>
                  <a:pt x="0" y="19544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grpSp>
        <p:nvGrpSpPr>
          <p:cNvPr id="33" name="Group 33"/>
          <p:cNvGrpSpPr/>
          <p:nvPr/>
        </p:nvGrpSpPr>
        <p:grpSpPr>
          <a:xfrm>
            <a:off x="7053654" y="678911"/>
            <a:ext cx="4180692" cy="3970683"/>
            <a:chOff x="0" y="-179804"/>
            <a:chExt cx="5574255" cy="5294241"/>
          </a:xfrm>
        </p:grpSpPr>
        <p:grpSp>
          <p:nvGrpSpPr>
            <p:cNvPr id="34" name="Group 34"/>
            <p:cNvGrpSpPr/>
            <p:nvPr/>
          </p:nvGrpSpPr>
          <p:grpSpPr>
            <a:xfrm>
              <a:off x="0" y="-179804"/>
              <a:ext cx="5574255" cy="5294241"/>
              <a:chOff x="0" y="-28575"/>
              <a:chExt cx="885876" cy="841375"/>
            </a:xfrm>
          </p:grpSpPr>
          <p:sp>
            <p:nvSpPr>
              <p:cNvPr id="35" name="Freeform 35"/>
              <p:cNvSpPr/>
              <p:nvPr/>
            </p:nvSpPr>
            <p:spPr>
              <a:xfrm>
                <a:off x="0" y="0"/>
                <a:ext cx="885876" cy="233018"/>
              </a:xfrm>
              <a:custGeom>
                <a:avLst/>
                <a:gdLst/>
                <a:ahLst/>
                <a:cxnLst/>
                <a:rect l="l" t="t" r="r" b="b"/>
                <a:pathLst>
                  <a:path w="885876" h="233018">
                    <a:moveTo>
                      <a:pt x="116509" y="0"/>
                    </a:moveTo>
                    <a:lnTo>
                      <a:pt x="769367" y="0"/>
                    </a:lnTo>
                    <a:cubicBezTo>
                      <a:pt x="833713" y="0"/>
                      <a:pt x="885876" y="52163"/>
                      <a:pt x="885876" y="116509"/>
                    </a:cubicBezTo>
                    <a:lnTo>
                      <a:pt x="885876" y="116509"/>
                    </a:lnTo>
                    <a:cubicBezTo>
                      <a:pt x="885876" y="147409"/>
                      <a:pt x="873601" y="177044"/>
                      <a:pt x="851751" y="198893"/>
                    </a:cubicBezTo>
                    <a:cubicBezTo>
                      <a:pt x="829901" y="220743"/>
                      <a:pt x="800267" y="233018"/>
                      <a:pt x="769367" y="233018"/>
                    </a:cubicBezTo>
                    <a:lnTo>
                      <a:pt x="116509" y="233018"/>
                    </a:lnTo>
                    <a:cubicBezTo>
                      <a:pt x="52163" y="233018"/>
                      <a:pt x="0" y="180855"/>
                      <a:pt x="0" y="116509"/>
                    </a:cubicBezTo>
                    <a:lnTo>
                      <a:pt x="0" y="116509"/>
                    </a:lnTo>
                    <a:cubicBezTo>
                      <a:pt x="0" y="52163"/>
                      <a:pt x="52163" y="0"/>
                      <a:pt x="116509" y="0"/>
                    </a:cubicBezTo>
                    <a:close/>
                  </a:path>
                </a:pathLst>
              </a:custGeom>
              <a:solidFill>
                <a:srgbClr val="FFEFCA"/>
              </a:solidFill>
              <a:ln w="76200">
                <a:solidFill>
                  <a:srgbClr val="E94850"/>
                </a:solidFill>
              </a:ln>
            </p:spPr>
            <p:txBody>
              <a:bodyPr/>
              <a:lstStyle/>
              <a:p>
                <a:endParaRPr lang="vi-VN"/>
              </a:p>
            </p:txBody>
          </p:sp>
          <p:sp>
            <p:nvSpPr>
              <p:cNvPr id="36" name="TextBox 36"/>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37" name="TextBox 37"/>
            <p:cNvSpPr txBox="1"/>
            <p:nvPr/>
          </p:nvSpPr>
          <p:spPr>
            <a:xfrm>
              <a:off x="0" y="234691"/>
              <a:ext cx="5574255" cy="996854"/>
            </a:xfrm>
            <a:prstGeom prst="rect">
              <a:avLst/>
            </a:prstGeom>
          </p:spPr>
          <p:txBody>
            <a:bodyPr lIns="0" tIns="0" rIns="0" bIns="0" rtlCol="0" anchor="t">
              <a:spAutoFit/>
            </a:bodyPr>
            <a:lstStyle/>
            <a:p>
              <a:pPr marL="0" lvl="0" indent="0" algn="ctr">
                <a:lnSpc>
                  <a:spcPts val="5772"/>
                </a:lnSpc>
                <a:spcBef>
                  <a:spcPct val="0"/>
                </a:spcBef>
              </a:pPr>
              <a:r>
                <a:rPr lang="en-US" sz="5344" spc="213">
                  <a:solidFill>
                    <a:srgbClr val="E94850"/>
                  </a:solidFill>
                  <a:latin typeface="Calistoga" pitchFamily="2" charset="0"/>
                </a:rPr>
                <a:t>1.8.2</a:t>
              </a:r>
            </a:p>
          </p:txBody>
        </p:sp>
      </p:grpSp>
      <p:grpSp>
        <p:nvGrpSpPr>
          <p:cNvPr id="38" name="Group 38"/>
          <p:cNvGrpSpPr/>
          <p:nvPr/>
        </p:nvGrpSpPr>
        <p:grpSpPr>
          <a:xfrm>
            <a:off x="1028700" y="6508807"/>
            <a:ext cx="5779529" cy="2445029"/>
            <a:chOff x="0" y="0"/>
            <a:chExt cx="1522180" cy="643958"/>
          </a:xfrm>
        </p:grpSpPr>
        <p:sp>
          <p:nvSpPr>
            <p:cNvPr id="39" name="Freeform 39"/>
            <p:cNvSpPr/>
            <p:nvPr/>
          </p:nvSpPr>
          <p:spPr>
            <a:xfrm>
              <a:off x="0" y="0"/>
              <a:ext cx="1522180" cy="643958"/>
            </a:xfrm>
            <a:custGeom>
              <a:avLst/>
              <a:gdLst/>
              <a:ahLst/>
              <a:cxnLst/>
              <a:rect l="l" t="t" r="r" b="b"/>
              <a:pathLst>
                <a:path w="1522180" h="643958">
                  <a:moveTo>
                    <a:pt x="68317" y="0"/>
                  </a:moveTo>
                  <a:lnTo>
                    <a:pt x="1453864" y="0"/>
                  </a:lnTo>
                  <a:cubicBezTo>
                    <a:pt x="1491594" y="0"/>
                    <a:pt x="1522180" y="30586"/>
                    <a:pt x="1522180" y="68317"/>
                  </a:cubicBezTo>
                  <a:lnTo>
                    <a:pt x="1522180" y="575642"/>
                  </a:lnTo>
                  <a:cubicBezTo>
                    <a:pt x="1522180" y="593760"/>
                    <a:pt x="1514983" y="611137"/>
                    <a:pt x="1502171" y="623949"/>
                  </a:cubicBezTo>
                  <a:cubicBezTo>
                    <a:pt x="1489359" y="636761"/>
                    <a:pt x="1471983" y="643958"/>
                    <a:pt x="1453864" y="643958"/>
                  </a:cubicBezTo>
                  <a:lnTo>
                    <a:pt x="68317" y="643958"/>
                  </a:lnTo>
                  <a:cubicBezTo>
                    <a:pt x="30586" y="643958"/>
                    <a:pt x="0" y="613372"/>
                    <a:pt x="0" y="575642"/>
                  </a:cubicBezTo>
                  <a:lnTo>
                    <a:pt x="0" y="68317"/>
                  </a:lnTo>
                  <a:cubicBezTo>
                    <a:pt x="0" y="30586"/>
                    <a:pt x="30586" y="0"/>
                    <a:pt x="68317" y="0"/>
                  </a:cubicBezTo>
                  <a:close/>
                </a:path>
              </a:pathLst>
            </a:custGeom>
            <a:solidFill>
              <a:srgbClr val="E94850"/>
            </a:solidFill>
          </p:spPr>
          <p:txBody>
            <a:bodyPr/>
            <a:lstStyle/>
            <a:p>
              <a:endParaRPr lang="vi-VN"/>
            </a:p>
          </p:txBody>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1" name="TextBox 41"/>
          <p:cNvSpPr txBox="1"/>
          <p:nvPr/>
        </p:nvSpPr>
        <p:spPr>
          <a:xfrm>
            <a:off x="737181" y="7276026"/>
            <a:ext cx="3049097" cy="958215"/>
          </a:xfrm>
          <a:prstGeom prst="rect">
            <a:avLst/>
          </a:prstGeom>
        </p:spPr>
        <p:txBody>
          <a:bodyPr lIns="0" tIns="0" rIns="0" bIns="0" rtlCol="0" anchor="t">
            <a:spAutoFit/>
          </a:bodyPr>
          <a:lstStyle/>
          <a:p>
            <a:pPr marL="0" lvl="0" indent="0" algn="ctr">
              <a:lnSpc>
                <a:spcPts val="3780"/>
              </a:lnSpc>
              <a:spcBef>
                <a:spcPct val="0"/>
              </a:spcBef>
            </a:pPr>
            <a:r>
              <a:rPr lang="en-US" sz="3500" spc="140">
                <a:solidFill>
                  <a:srgbClr val="F3D32E"/>
                </a:solidFill>
                <a:latin typeface="Calistoga"/>
              </a:rPr>
              <a:t>TRUYỀN THÔNG</a:t>
            </a:r>
          </a:p>
        </p:txBody>
      </p:sp>
      <p:sp>
        <p:nvSpPr>
          <p:cNvPr id="42" name="AutoShape 42"/>
          <p:cNvSpPr/>
          <p:nvPr/>
        </p:nvSpPr>
        <p:spPr>
          <a:xfrm flipV="1">
            <a:off x="3397697" y="6547516"/>
            <a:ext cx="27936" cy="2406320"/>
          </a:xfrm>
          <a:prstGeom prst="line">
            <a:avLst/>
          </a:prstGeom>
          <a:ln w="38100" cap="flat">
            <a:solidFill>
              <a:srgbClr val="F3D32E"/>
            </a:solidFill>
            <a:prstDash val="solid"/>
            <a:headEnd type="none" w="sm" len="sm"/>
            <a:tailEnd type="none" w="sm" len="sm"/>
          </a:ln>
        </p:spPr>
        <p:txBody>
          <a:bodyPr/>
          <a:lstStyle/>
          <a:p>
            <a:endParaRPr lang="vi-VN"/>
          </a:p>
        </p:txBody>
      </p:sp>
      <p:sp>
        <p:nvSpPr>
          <p:cNvPr id="43" name="TextBox 43"/>
          <p:cNvSpPr txBox="1"/>
          <p:nvPr/>
        </p:nvSpPr>
        <p:spPr>
          <a:xfrm>
            <a:off x="3444682" y="7316293"/>
            <a:ext cx="3206984" cy="978789"/>
          </a:xfrm>
          <a:prstGeom prst="rect">
            <a:avLst/>
          </a:prstGeom>
        </p:spPr>
        <p:txBody>
          <a:bodyPr lIns="0" tIns="0" rIns="0" bIns="0" rtlCol="0" anchor="t">
            <a:spAutoFit/>
          </a:bodyPr>
          <a:lstStyle/>
          <a:p>
            <a:pPr marL="0" lvl="0" indent="0" algn="ctr">
              <a:lnSpc>
                <a:spcPts val="3888"/>
              </a:lnSpc>
              <a:spcBef>
                <a:spcPct val="0"/>
              </a:spcBef>
            </a:pPr>
            <a:r>
              <a:rPr lang="en-US" sz="3600" spc="144">
                <a:solidFill>
                  <a:srgbClr val="F3D32E"/>
                </a:solidFill>
                <a:latin typeface="Calistoga"/>
              </a:rPr>
              <a:t>E-MARKETING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315744" y="2222002"/>
            <a:ext cx="7582033" cy="762732"/>
          </a:xfrm>
          <a:prstGeom prst="rect">
            <a:avLst/>
          </a:prstGeom>
        </p:spPr>
        <p:txBody>
          <a:bodyPr lIns="0" tIns="0" rIns="0" bIns="0" rtlCol="0" anchor="t">
            <a:spAutoFit/>
          </a:bodyPr>
          <a:lstStyle/>
          <a:p>
            <a:pPr marL="965327" lvl="1" indent="-482664" algn="ctr">
              <a:lnSpc>
                <a:spcPts val="6259"/>
              </a:lnSpc>
              <a:buFont typeface="Arial"/>
              <a:buChar char="•"/>
            </a:pPr>
            <a:r>
              <a:rPr lang="en-US" sz="4471">
                <a:solidFill>
                  <a:srgbClr val="000000"/>
                </a:solidFill>
                <a:latin typeface="Calistoga"/>
              </a:rPr>
              <a:t>Công Cụ Truyền Thông</a:t>
            </a:r>
          </a:p>
        </p:txBody>
      </p:sp>
      <p:sp>
        <p:nvSpPr>
          <p:cNvPr id="20" name="TextBox 20"/>
          <p:cNvSpPr txBox="1"/>
          <p:nvPr/>
        </p:nvSpPr>
        <p:spPr>
          <a:xfrm>
            <a:off x="3118253" y="3104332"/>
            <a:ext cx="12732274" cy="747577"/>
          </a:xfrm>
          <a:prstGeom prst="rect">
            <a:avLst/>
          </a:prstGeom>
        </p:spPr>
        <p:txBody>
          <a:bodyPr wrap="square" lIns="0" tIns="0" rIns="0" bIns="0" rtlCol="0" anchor="t">
            <a:spAutoFit/>
          </a:bodyPr>
          <a:lstStyle/>
          <a:p>
            <a:pPr algn="l">
              <a:lnSpc>
                <a:spcPts val="6259"/>
              </a:lnSpc>
            </a:pPr>
            <a:r>
              <a:rPr lang="en-US" sz="4471">
                <a:solidFill>
                  <a:srgbClr val="000000"/>
                </a:solidFill>
                <a:latin typeface="Montserrat" pitchFamily="2" charset="0"/>
              </a:rPr>
              <a:t>- Bài viết PR, đặt mục tiêu quảng cáo</a:t>
            </a:r>
          </a:p>
        </p:txBody>
      </p:sp>
      <p:sp>
        <p:nvSpPr>
          <p:cNvPr id="21" name="TextBox 21"/>
          <p:cNvSpPr txBox="1"/>
          <p:nvPr/>
        </p:nvSpPr>
        <p:spPr>
          <a:xfrm>
            <a:off x="1315744" y="3971839"/>
            <a:ext cx="7934229" cy="762732"/>
          </a:xfrm>
          <a:prstGeom prst="rect">
            <a:avLst/>
          </a:prstGeom>
        </p:spPr>
        <p:txBody>
          <a:bodyPr lIns="0" tIns="0" rIns="0" bIns="0" rtlCol="0" anchor="t">
            <a:spAutoFit/>
          </a:bodyPr>
          <a:lstStyle/>
          <a:p>
            <a:pPr marL="965327" lvl="1" indent="-482664" algn="l">
              <a:lnSpc>
                <a:spcPts val="6259"/>
              </a:lnSpc>
              <a:buFont typeface="Arial"/>
              <a:buChar char="•"/>
            </a:pPr>
            <a:r>
              <a:rPr lang="en-US" sz="4471">
                <a:solidFill>
                  <a:srgbClr val="000000"/>
                </a:solidFill>
                <a:latin typeface="Calistoga"/>
              </a:rPr>
              <a:t>    Cách Thức Thực Hiện</a:t>
            </a:r>
          </a:p>
        </p:txBody>
      </p:sp>
      <p:sp>
        <p:nvSpPr>
          <p:cNvPr id="22" name="TextBox 22"/>
          <p:cNvSpPr txBox="1"/>
          <p:nvPr/>
        </p:nvSpPr>
        <p:spPr>
          <a:xfrm>
            <a:off x="3118253" y="4839346"/>
            <a:ext cx="12732275" cy="4787144"/>
          </a:xfrm>
          <a:prstGeom prst="rect">
            <a:avLst/>
          </a:prstGeom>
        </p:spPr>
        <p:txBody>
          <a:bodyPr wrap="square" lIns="0" tIns="0" rIns="0" bIns="0" rtlCol="0" anchor="t">
            <a:spAutoFit/>
          </a:bodyPr>
          <a:lstStyle/>
          <a:p>
            <a:pPr>
              <a:lnSpc>
                <a:spcPts val="6259"/>
              </a:lnSpc>
            </a:pPr>
            <a:r>
              <a:rPr lang="en-US" sz="4471">
                <a:solidFill>
                  <a:srgbClr val="000000"/>
                </a:solidFill>
                <a:latin typeface="Montserrat" pitchFamily="2" charset="0"/>
              </a:rPr>
              <a:t>- In tờ rơi, catalog phát tại các khu vực lân cận của shop.</a:t>
            </a:r>
          </a:p>
          <a:p>
            <a:pPr>
              <a:lnSpc>
                <a:spcPts val="6259"/>
              </a:lnSpc>
            </a:pPr>
            <a:r>
              <a:rPr lang="en-US" sz="4471">
                <a:solidFill>
                  <a:srgbClr val="000000"/>
                </a:solidFill>
                <a:latin typeface="Montserrat" pitchFamily="2" charset="0"/>
              </a:rPr>
              <a:t>- Thông qua việc gắn biển quảng cáo hoặc banner quảng cáo tại các trung tâm thương mại hoặc khu vực đông dân cư.</a:t>
            </a:r>
          </a:p>
          <a:p>
            <a:pPr algn="l">
              <a:lnSpc>
                <a:spcPts val="6259"/>
              </a:lnSpc>
            </a:pPr>
            <a:endParaRPr lang="en-US" sz="4471">
              <a:solidFill>
                <a:srgbClr val="000000"/>
              </a:solidFill>
              <a:latin typeface="Montserrat" pitchFamily="2" charset="0"/>
            </a:endParaRPr>
          </a:p>
        </p:txBody>
      </p:sp>
      <p:grpSp>
        <p:nvGrpSpPr>
          <p:cNvPr id="23" name="Group 23"/>
          <p:cNvGrpSpPr/>
          <p:nvPr/>
        </p:nvGrpSpPr>
        <p:grpSpPr>
          <a:xfrm>
            <a:off x="6296474" y="249199"/>
            <a:ext cx="5695051" cy="1553802"/>
            <a:chOff x="0" y="0"/>
            <a:chExt cx="7593402" cy="2071736"/>
          </a:xfrm>
        </p:grpSpPr>
        <p:grpSp>
          <p:nvGrpSpPr>
            <p:cNvPr id="24" name="Group 24"/>
            <p:cNvGrpSpPr/>
            <p:nvPr/>
          </p:nvGrpSpPr>
          <p:grpSpPr>
            <a:xfrm>
              <a:off x="0" y="0"/>
              <a:ext cx="7593402" cy="2071736"/>
              <a:chOff x="0" y="0"/>
              <a:chExt cx="1484809" cy="405106"/>
            </a:xfrm>
          </p:grpSpPr>
          <p:sp>
            <p:nvSpPr>
              <p:cNvPr id="25" name="Freeform 25"/>
              <p:cNvSpPr/>
              <p:nvPr/>
            </p:nvSpPr>
            <p:spPr>
              <a:xfrm>
                <a:off x="0" y="0"/>
                <a:ext cx="1484809" cy="405106"/>
              </a:xfrm>
              <a:custGeom>
                <a:avLst/>
                <a:gdLst/>
                <a:ahLst/>
                <a:cxnLst/>
                <a:rect l="l" t="t" r="r" b="b"/>
                <a:pathLst>
                  <a:path w="1484809" h="405106">
                    <a:moveTo>
                      <a:pt x="69330" y="0"/>
                    </a:moveTo>
                    <a:lnTo>
                      <a:pt x="1415479" y="0"/>
                    </a:lnTo>
                    <a:cubicBezTo>
                      <a:pt x="1453769" y="0"/>
                      <a:pt x="1484809" y="31040"/>
                      <a:pt x="1484809" y="69330"/>
                    </a:cubicBezTo>
                    <a:lnTo>
                      <a:pt x="1484809" y="335776"/>
                    </a:lnTo>
                    <a:cubicBezTo>
                      <a:pt x="1484809" y="354164"/>
                      <a:pt x="1477505" y="371798"/>
                      <a:pt x="1464503" y="384800"/>
                    </a:cubicBezTo>
                    <a:cubicBezTo>
                      <a:pt x="1451501" y="397802"/>
                      <a:pt x="1433867" y="405106"/>
                      <a:pt x="1415479" y="405106"/>
                    </a:cubicBezTo>
                    <a:lnTo>
                      <a:pt x="69330" y="405106"/>
                    </a:lnTo>
                    <a:cubicBezTo>
                      <a:pt x="31040" y="405106"/>
                      <a:pt x="0" y="374066"/>
                      <a:pt x="0" y="335776"/>
                    </a:cubicBezTo>
                    <a:lnTo>
                      <a:pt x="0" y="69330"/>
                    </a:lnTo>
                    <a:cubicBezTo>
                      <a:pt x="0" y="50943"/>
                      <a:pt x="7304" y="33308"/>
                      <a:pt x="20306" y="20306"/>
                    </a:cubicBezTo>
                    <a:cubicBezTo>
                      <a:pt x="33308" y="7304"/>
                      <a:pt x="50943" y="0"/>
                      <a:pt x="69330" y="0"/>
                    </a:cubicBezTo>
                    <a:close/>
                  </a:path>
                </a:pathLst>
              </a:custGeom>
              <a:solidFill>
                <a:srgbClr val="FFEFCA"/>
              </a:solidFill>
              <a:ln w="104775">
                <a:solidFill>
                  <a:srgbClr val="E94850"/>
                </a:solidFill>
              </a:ln>
            </p:spPr>
            <p:txBody>
              <a:bodyPr/>
              <a:lstStyle/>
              <a:p>
                <a:endParaRPr lang="vi-VN"/>
              </a:p>
            </p:txBody>
          </p:sp>
          <p:sp>
            <p:nvSpPr>
              <p:cNvPr id="26" name="TextBox 26"/>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7" name="TextBox 27"/>
            <p:cNvSpPr txBox="1"/>
            <p:nvPr/>
          </p:nvSpPr>
          <p:spPr>
            <a:xfrm>
              <a:off x="326634" y="591794"/>
              <a:ext cx="6940134"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TRUYỀN THÔNG</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91965" y="5653752"/>
            <a:ext cx="7504574" cy="3252624"/>
            <a:chOff x="0" y="0"/>
            <a:chExt cx="1956587" cy="848022"/>
          </a:xfrm>
        </p:grpSpPr>
        <p:sp>
          <p:nvSpPr>
            <p:cNvPr id="3" name="Freeform 3"/>
            <p:cNvSpPr/>
            <p:nvPr/>
          </p:nvSpPr>
          <p:spPr>
            <a:xfrm>
              <a:off x="0" y="0"/>
              <a:ext cx="1956587" cy="848022"/>
            </a:xfrm>
            <a:custGeom>
              <a:avLst/>
              <a:gdLst/>
              <a:ahLst/>
              <a:cxnLst/>
              <a:rect l="l" t="t" r="r" b="b"/>
              <a:pathLst>
                <a:path w="1956587" h="848022">
                  <a:moveTo>
                    <a:pt x="52613" y="0"/>
                  </a:moveTo>
                  <a:lnTo>
                    <a:pt x="1903974" y="0"/>
                  </a:lnTo>
                  <a:cubicBezTo>
                    <a:pt x="1933031" y="0"/>
                    <a:pt x="1956587" y="23556"/>
                    <a:pt x="1956587" y="52613"/>
                  </a:cubicBezTo>
                  <a:lnTo>
                    <a:pt x="1956587" y="795409"/>
                  </a:lnTo>
                  <a:cubicBezTo>
                    <a:pt x="1956587" y="824466"/>
                    <a:pt x="1933031" y="848022"/>
                    <a:pt x="1903974" y="848022"/>
                  </a:cubicBezTo>
                  <a:lnTo>
                    <a:pt x="52613" y="848022"/>
                  </a:lnTo>
                  <a:cubicBezTo>
                    <a:pt x="23556" y="848022"/>
                    <a:pt x="0" y="824466"/>
                    <a:pt x="0" y="795409"/>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5" name="Group 5"/>
          <p:cNvGrpSpPr/>
          <p:nvPr/>
        </p:nvGrpSpPr>
        <p:grpSpPr>
          <a:xfrm>
            <a:off x="9745201" y="5653752"/>
            <a:ext cx="7504574" cy="3252624"/>
            <a:chOff x="0" y="0"/>
            <a:chExt cx="1956587" cy="848022"/>
          </a:xfrm>
        </p:grpSpPr>
        <p:sp>
          <p:nvSpPr>
            <p:cNvPr id="6" name="Freeform 6"/>
            <p:cNvSpPr/>
            <p:nvPr/>
          </p:nvSpPr>
          <p:spPr>
            <a:xfrm>
              <a:off x="0" y="0"/>
              <a:ext cx="1956587" cy="848022"/>
            </a:xfrm>
            <a:custGeom>
              <a:avLst/>
              <a:gdLst/>
              <a:ahLst/>
              <a:cxnLst/>
              <a:rect l="l" t="t" r="r" b="b"/>
              <a:pathLst>
                <a:path w="1956587" h="848022">
                  <a:moveTo>
                    <a:pt x="52613" y="0"/>
                  </a:moveTo>
                  <a:lnTo>
                    <a:pt x="1903974" y="0"/>
                  </a:lnTo>
                  <a:cubicBezTo>
                    <a:pt x="1933031" y="0"/>
                    <a:pt x="1956587" y="23556"/>
                    <a:pt x="1956587" y="52613"/>
                  </a:cubicBezTo>
                  <a:lnTo>
                    <a:pt x="1956587" y="795409"/>
                  </a:lnTo>
                  <a:cubicBezTo>
                    <a:pt x="1956587" y="824466"/>
                    <a:pt x="1933031" y="848022"/>
                    <a:pt x="1903974" y="848022"/>
                  </a:cubicBezTo>
                  <a:lnTo>
                    <a:pt x="52613" y="848022"/>
                  </a:lnTo>
                  <a:cubicBezTo>
                    <a:pt x="23556" y="848022"/>
                    <a:pt x="0" y="824466"/>
                    <a:pt x="0" y="795409"/>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8" name="Freeform 8"/>
          <p:cNvSpPr/>
          <p:nvPr/>
        </p:nvSpPr>
        <p:spPr>
          <a:xfrm flipH="1">
            <a:off x="11425219" y="753363"/>
            <a:ext cx="1290597" cy="1254521"/>
          </a:xfrm>
          <a:custGeom>
            <a:avLst/>
            <a:gdLst/>
            <a:ahLst/>
            <a:cxnLst/>
            <a:rect l="l" t="t" r="r" b="b"/>
            <a:pathLst>
              <a:path w="1196499" h="1254521">
                <a:moveTo>
                  <a:pt x="1196499" y="0"/>
                </a:moveTo>
                <a:lnTo>
                  <a:pt x="0" y="0"/>
                </a:lnTo>
                <a:lnTo>
                  <a:pt x="0" y="1254521"/>
                </a:lnTo>
                <a:lnTo>
                  <a:pt x="1196499" y="1254521"/>
                </a:lnTo>
                <a:lnTo>
                  <a:pt x="119649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9" name="Freeform 9"/>
          <p:cNvSpPr/>
          <p:nvPr/>
        </p:nvSpPr>
        <p:spPr>
          <a:xfrm>
            <a:off x="5360397" y="804962"/>
            <a:ext cx="1250414" cy="1254521"/>
          </a:xfrm>
          <a:custGeom>
            <a:avLst/>
            <a:gdLst/>
            <a:ahLst/>
            <a:cxnLst/>
            <a:rect l="l" t="t" r="r" b="b"/>
            <a:pathLst>
              <a:path w="1196499" h="1254521">
                <a:moveTo>
                  <a:pt x="0" y="0"/>
                </a:moveTo>
                <a:lnTo>
                  <a:pt x="1196499" y="0"/>
                </a:lnTo>
                <a:lnTo>
                  <a:pt x="1196499" y="1254521"/>
                </a:lnTo>
                <a:lnTo>
                  <a:pt x="0" y="1254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0" name="Freeform 10"/>
          <p:cNvSpPr/>
          <p:nvPr/>
        </p:nvSpPr>
        <p:spPr>
          <a:xfrm>
            <a:off x="-2101271" y="-1028700"/>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1" name="Freeform 11"/>
          <p:cNvSpPr/>
          <p:nvPr/>
        </p:nvSpPr>
        <p:spPr>
          <a:xfrm flipH="1">
            <a:off x="16170453" y="-1028700"/>
            <a:ext cx="4214904" cy="4114800"/>
          </a:xfrm>
          <a:custGeom>
            <a:avLst/>
            <a:gdLst/>
            <a:ahLst/>
            <a:cxnLst/>
            <a:rect l="l" t="t" r="r" b="b"/>
            <a:pathLst>
              <a:path w="4214904" h="4114800">
                <a:moveTo>
                  <a:pt x="4214904" y="0"/>
                </a:moveTo>
                <a:lnTo>
                  <a:pt x="0" y="0"/>
                </a:lnTo>
                <a:lnTo>
                  <a:pt x="0" y="4114800"/>
                </a:lnTo>
                <a:lnTo>
                  <a:pt x="4214904" y="4114800"/>
                </a:lnTo>
                <a:lnTo>
                  <a:pt x="421490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Freeform 12"/>
          <p:cNvSpPr/>
          <p:nvPr/>
        </p:nvSpPr>
        <p:spPr>
          <a:xfrm rot="298719" flipH="1">
            <a:off x="3970660"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3" name="Freeform 13"/>
          <p:cNvSpPr/>
          <p:nvPr/>
        </p:nvSpPr>
        <p:spPr>
          <a:xfrm rot="771662" flipH="1">
            <a:off x="-198429" y="4441764"/>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4" name="Freeform 14"/>
          <p:cNvSpPr/>
          <p:nvPr/>
        </p:nvSpPr>
        <p:spPr>
          <a:xfrm rot="-521836">
            <a:off x="17620234" y="7427798"/>
            <a:ext cx="931849" cy="1175497"/>
          </a:xfrm>
          <a:custGeom>
            <a:avLst/>
            <a:gdLst/>
            <a:ahLst/>
            <a:cxnLst/>
            <a:rect l="l" t="t" r="r" b="b"/>
            <a:pathLst>
              <a:path w="931849" h="1175497">
                <a:moveTo>
                  <a:pt x="0" y="0"/>
                </a:moveTo>
                <a:lnTo>
                  <a:pt x="931849" y="0"/>
                </a:lnTo>
                <a:lnTo>
                  <a:pt x="931849" y="1175497"/>
                </a:lnTo>
                <a:lnTo>
                  <a:pt x="0" y="117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5" name="Freeform 15"/>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6" name="Freeform 16"/>
          <p:cNvSpPr/>
          <p:nvPr/>
        </p:nvSpPr>
        <p:spPr>
          <a:xfrm rot="-5400000">
            <a:off x="9279969" y="940403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7" name="Freeform 17"/>
          <p:cNvSpPr/>
          <p:nvPr/>
        </p:nvSpPr>
        <p:spPr>
          <a:xfrm rot="-5400000">
            <a:off x="4075233" y="566503"/>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8" name="Freeform 18"/>
          <p:cNvSpPr/>
          <p:nvPr/>
        </p:nvSpPr>
        <p:spPr>
          <a:xfrm rot="-10800000">
            <a:off x="278501" y="910606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9" name="Freeform 19"/>
          <p:cNvSpPr/>
          <p:nvPr/>
        </p:nvSpPr>
        <p:spPr>
          <a:xfrm rot="-10800000">
            <a:off x="17781694" y="3931908"/>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20" name="Freeform 20"/>
          <p:cNvSpPr/>
          <p:nvPr/>
        </p:nvSpPr>
        <p:spPr>
          <a:xfrm rot="-5400000">
            <a:off x="17779710" y="6202117"/>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1" name="Freeform 21"/>
          <p:cNvSpPr/>
          <p:nvPr/>
        </p:nvSpPr>
        <p:spPr>
          <a:xfrm rot="-5400000">
            <a:off x="584949" y="7057654"/>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2" name="Freeform 22"/>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3" name="Freeform 23"/>
          <p:cNvSpPr/>
          <p:nvPr/>
        </p:nvSpPr>
        <p:spPr>
          <a:xfrm rot="-5400000">
            <a:off x="16718529" y="9656868"/>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25" name="Group 25"/>
          <p:cNvGrpSpPr/>
          <p:nvPr/>
        </p:nvGrpSpPr>
        <p:grpSpPr>
          <a:xfrm>
            <a:off x="6541450" y="251799"/>
            <a:ext cx="4947035" cy="1553802"/>
            <a:chOff x="0" y="0"/>
            <a:chExt cx="1203879" cy="405106"/>
          </a:xfrm>
        </p:grpSpPr>
        <p:sp>
          <p:nvSpPr>
            <p:cNvPr id="26" name="Freeform 26"/>
            <p:cNvSpPr/>
            <p:nvPr/>
          </p:nvSpPr>
          <p:spPr>
            <a:xfrm>
              <a:off x="0" y="0"/>
              <a:ext cx="1203879" cy="405106"/>
            </a:xfrm>
            <a:custGeom>
              <a:avLst/>
              <a:gdLst/>
              <a:ahLst/>
              <a:cxnLst/>
              <a:rect l="l" t="t" r="r" b="b"/>
              <a:pathLst>
                <a:path w="1203879" h="405106">
                  <a:moveTo>
                    <a:pt x="85508" y="0"/>
                  </a:moveTo>
                  <a:lnTo>
                    <a:pt x="1118370" y="0"/>
                  </a:lnTo>
                  <a:cubicBezTo>
                    <a:pt x="1141049" y="0"/>
                    <a:pt x="1162798" y="9009"/>
                    <a:pt x="1178834" y="25045"/>
                  </a:cubicBezTo>
                  <a:cubicBezTo>
                    <a:pt x="1194870" y="41081"/>
                    <a:pt x="1203879" y="62830"/>
                    <a:pt x="1203879" y="85508"/>
                  </a:cubicBezTo>
                  <a:lnTo>
                    <a:pt x="1203879" y="319598"/>
                  </a:lnTo>
                  <a:cubicBezTo>
                    <a:pt x="1203879" y="342276"/>
                    <a:pt x="1194870" y="364025"/>
                    <a:pt x="1178834" y="380061"/>
                  </a:cubicBezTo>
                  <a:cubicBezTo>
                    <a:pt x="1162798" y="396097"/>
                    <a:pt x="1141049" y="405106"/>
                    <a:pt x="1118370" y="405106"/>
                  </a:cubicBezTo>
                  <a:lnTo>
                    <a:pt x="85508" y="405106"/>
                  </a:lnTo>
                  <a:cubicBezTo>
                    <a:pt x="62830" y="405106"/>
                    <a:pt x="41081" y="396097"/>
                    <a:pt x="25045" y="380061"/>
                  </a:cubicBezTo>
                  <a:cubicBezTo>
                    <a:pt x="9009" y="364025"/>
                    <a:pt x="0" y="342276"/>
                    <a:pt x="0" y="319598"/>
                  </a:cubicBezTo>
                  <a:lnTo>
                    <a:pt x="0" y="85508"/>
                  </a:lnTo>
                  <a:cubicBezTo>
                    <a:pt x="0" y="62830"/>
                    <a:pt x="9009" y="41081"/>
                    <a:pt x="25045" y="25045"/>
                  </a:cubicBezTo>
                  <a:cubicBezTo>
                    <a:pt x="41081" y="9009"/>
                    <a:pt x="62830" y="0"/>
                    <a:pt x="85508" y="0"/>
                  </a:cubicBezTo>
                  <a:close/>
                </a:path>
              </a:pathLst>
            </a:custGeom>
            <a:solidFill>
              <a:srgbClr val="FFEFCA"/>
            </a:solidFill>
            <a:ln w="104775">
              <a:solidFill>
                <a:srgbClr val="E94850"/>
              </a:solidFill>
            </a:ln>
          </p:spPr>
          <p:txBody>
            <a:bodyPr/>
            <a:lstStyle/>
            <a:p>
              <a:endParaRPr lang="vi-VN"/>
            </a:p>
          </p:txBody>
        </p:sp>
        <p:sp>
          <p:nvSpPr>
            <p:cNvPr id="27" name="TextBox 27"/>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8" name="TextBox 28"/>
          <p:cNvSpPr txBox="1"/>
          <p:nvPr/>
        </p:nvSpPr>
        <p:spPr>
          <a:xfrm>
            <a:off x="6541450" y="680977"/>
            <a:ext cx="4947035" cy="69544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pitchFamily="2" charset="0"/>
              </a:rPr>
              <a:t>E-MARKETING</a:t>
            </a:r>
          </a:p>
        </p:txBody>
      </p:sp>
      <p:grpSp>
        <p:nvGrpSpPr>
          <p:cNvPr id="29" name="Group 29"/>
          <p:cNvGrpSpPr/>
          <p:nvPr/>
        </p:nvGrpSpPr>
        <p:grpSpPr>
          <a:xfrm>
            <a:off x="1391965" y="2259259"/>
            <a:ext cx="7504574" cy="3108743"/>
            <a:chOff x="0" y="0"/>
            <a:chExt cx="1956587" cy="810509"/>
          </a:xfrm>
        </p:grpSpPr>
        <p:sp>
          <p:nvSpPr>
            <p:cNvPr id="30" name="Freeform 30"/>
            <p:cNvSpPr/>
            <p:nvPr/>
          </p:nvSpPr>
          <p:spPr>
            <a:xfrm>
              <a:off x="0" y="0"/>
              <a:ext cx="1956587" cy="810509"/>
            </a:xfrm>
            <a:custGeom>
              <a:avLst/>
              <a:gdLst/>
              <a:ahLst/>
              <a:cxnLst/>
              <a:rect l="l" t="t" r="r" b="b"/>
              <a:pathLst>
                <a:path w="1956587" h="810509">
                  <a:moveTo>
                    <a:pt x="52613" y="0"/>
                  </a:moveTo>
                  <a:lnTo>
                    <a:pt x="1903974" y="0"/>
                  </a:lnTo>
                  <a:cubicBezTo>
                    <a:pt x="1933031" y="0"/>
                    <a:pt x="1956587" y="23556"/>
                    <a:pt x="1956587" y="52613"/>
                  </a:cubicBezTo>
                  <a:lnTo>
                    <a:pt x="1956587" y="757896"/>
                  </a:lnTo>
                  <a:cubicBezTo>
                    <a:pt x="1956587" y="786953"/>
                    <a:pt x="1933031" y="810509"/>
                    <a:pt x="1903974" y="810509"/>
                  </a:cubicBezTo>
                  <a:lnTo>
                    <a:pt x="52613" y="810509"/>
                  </a:lnTo>
                  <a:cubicBezTo>
                    <a:pt x="23556" y="810509"/>
                    <a:pt x="0" y="786953"/>
                    <a:pt x="0" y="757896"/>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31" name="TextBox 3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32" name="Group 32"/>
          <p:cNvGrpSpPr/>
          <p:nvPr/>
        </p:nvGrpSpPr>
        <p:grpSpPr>
          <a:xfrm>
            <a:off x="9754726" y="2225420"/>
            <a:ext cx="7504574" cy="3176421"/>
            <a:chOff x="0" y="0"/>
            <a:chExt cx="1956587" cy="828154"/>
          </a:xfrm>
        </p:grpSpPr>
        <p:sp>
          <p:nvSpPr>
            <p:cNvPr id="33" name="Freeform 33"/>
            <p:cNvSpPr/>
            <p:nvPr/>
          </p:nvSpPr>
          <p:spPr>
            <a:xfrm>
              <a:off x="0" y="0"/>
              <a:ext cx="1956587" cy="828154"/>
            </a:xfrm>
            <a:custGeom>
              <a:avLst/>
              <a:gdLst/>
              <a:ahLst/>
              <a:cxnLst/>
              <a:rect l="l" t="t" r="r" b="b"/>
              <a:pathLst>
                <a:path w="1956587" h="828154">
                  <a:moveTo>
                    <a:pt x="52613" y="0"/>
                  </a:moveTo>
                  <a:lnTo>
                    <a:pt x="1903974" y="0"/>
                  </a:lnTo>
                  <a:cubicBezTo>
                    <a:pt x="1933031" y="0"/>
                    <a:pt x="1956587" y="23556"/>
                    <a:pt x="1956587" y="52613"/>
                  </a:cubicBezTo>
                  <a:lnTo>
                    <a:pt x="1956587" y="775541"/>
                  </a:lnTo>
                  <a:cubicBezTo>
                    <a:pt x="1956587" y="804598"/>
                    <a:pt x="1933031" y="828154"/>
                    <a:pt x="1903974" y="828154"/>
                  </a:cubicBezTo>
                  <a:lnTo>
                    <a:pt x="52613" y="828154"/>
                  </a:lnTo>
                  <a:cubicBezTo>
                    <a:pt x="23556" y="828154"/>
                    <a:pt x="0" y="804598"/>
                    <a:pt x="0" y="775541"/>
                  </a:cubicBezTo>
                  <a:lnTo>
                    <a:pt x="0" y="52613"/>
                  </a:lnTo>
                  <a:cubicBezTo>
                    <a:pt x="0" y="23556"/>
                    <a:pt x="23556" y="0"/>
                    <a:pt x="52613" y="0"/>
                  </a:cubicBezTo>
                  <a:close/>
                </a:path>
              </a:pathLst>
            </a:custGeom>
            <a:solidFill>
              <a:srgbClr val="FFEFCA"/>
            </a:solidFill>
            <a:ln w="104775">
              <a:solidFill>
                <a:srgbClr val="E94850"/>
              </a:solidFill>
            </a:ln>
          </p:spPr>
          <p:txBody>
            <a:bodyPr/>
            <a:lstStyle/>
            <a:p>
              <a:endParaRPr lang="vi-VN"/>
            </a:p>
          </p:txBody>
        </p:sp>
        <p:sp>
          <p:nvSpPr>
            <p:cNvPr id="34" name="TextBox 3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35" name="Freeform 35"/>
          <p:cNvSpPr/>
          <p:nvPr/>
        </p:nvSpPr>
        <p:spPr>
          <a:xfrm>
            <a:off x="10433333" y="6059757"/>
            <a:ext cx="2358218" cy="2462891"/>
          </a:xfrm>
          <a:custGeom>
            <a:avLst/>
            <a:gdLst/>
            <a:ahLst/>
            <a:cxnLst/>
            <a:rect l="l" t="t" r="r" b="b"/>
            <a:pathLst>
              <a:path w="2358218" h="2462891">
                <a:moveTo>
                  <a:pt x="0" y="0"/>
                </a:moveTo>
                <a:lnTo>
                  <a:pt x="2358218" y="0"/>
                </a:lnTo>
                <a:lnTo>
                  <a:pt x="2358218" y="2462890"/>
                </a:lnTo>
                <a:lnTo>
                  <a:pt x="0" y="24628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36" name="Freeform 36"/>
          <p:cNvSpPr/>
          <p:nvPr/>
        </p:nvSpPr>
        <p:spPr>
          <a:xfrm>
            <a:off x="9898666" y="2841351"/>
            <a:ext cx="2139817" cy="1944559"/>
          </a:xfrm>
          <a:custGeom>
            <a:avLst/>
            <a:gdLst/>
            <a:ahLst/>
            <a:cxnLst/>
            <a:rect l="l" t="t" r="r" b="b"/>
            <a:pathLst>
              <a:path w="2139817" h="1944559">
                <a:moveTo>
                  <a:pt x="0" y="0"/>
                </a:moveTo>
                <a:lnTo>
                  <a:pt x="2139817" y="0"/>
                </a:lnTo>
                <a:lnTo>
                  <a:pt x="2139817" y="1944559"/>
                </a:lnTo>
                <a:lnTo>
                  <a:pt x="0" y="194455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37" name="Freeform 37"/>
          <p:cNvSpPr/>
          <p:nvPr/>
        </p:nvSpPr>
        <p:spPr>
          <a:xfrm>
            <a:off x="2069622" y="6119105"/>
            <a:ext cx="1598762" cy="2395148"/>
          </a:xfrm>
          <a:custGeom>
            <a:avLst/>
            <a:gdLst/>
            <a:ahLst/>
            <a:cxnLst/>
            <a:rect l="l" t="t" r="r" b="b"/>
            <a:pathLst>
              <a:path w="1598762" h="2395148">
                <a:moveTo>
                  <a:pt x="0" y="0"/>
                </a:moveTo>
                <a:lnTo>
                  <a:pt x="1598761" y="0"/>
                </a:lnTo>
                <a:lnTo>
                  <a:pt x="1598761" y="2395149"/>
                </a:lnTo>
                <a:lnTo>
                  <a:pt x="0" y="2395149"/>
                </a:lnTo>
                <a:lnTo>
                  <a:pt x="0" y="0"/>
                </a:lnTo>
                <a:close/>
              </a:path>
            </a:pathLst>
          </a:custGeom>
          <a:blipFill>
            <a:blip r:embed="rId23"/>
            <a:stretch>
              <a:fillRect/>
            </a:stretch>
          </a:blipFill>
        </p:spPr>
        <p:txBody>
          <a:bodyPr/>
          <a:lstStyle/>
          <a:p>
            <a:endParaRPr lang="vi-VN"/>
          </a:p>
        </p:txBody>
      </p:sp>
      <p:sp>
        <p:nvSpPr>
          <p:cNvPr id="38" name="Freeform 38"/>
          <p:cNvSpPr/>
          <p:nvPr/>
        </p:nvSpPr>
        <p:spPr>
          <a:xfrm>
            <a:off x="1882206" y="2682632"/>
            <a:ext cx="2050891" cy="2330558"/>
          </a:xfrm>
          <a:custGeom>
            <a:avLst/>
            <a:gdLst/>
            <a:ahLst/>
            <a:cxnLst/>
            <a:rect l="l" t="t" r="r" b="b"/>
            <a:pathLst>
              <a:path w="2050891" h="2330558">
                <a:moveTo>
                  <a:pt x="0" y="0"/>
                </a:moveTo>
                <a:lnTo>
                  <a:pt x="2050891" y="0"/>
                </a:lnTo>
                <a:lnTo>
                  <a:pt x="2050891" y="2330558"/>
                </a:lnTo>
                <a:lnTo>
                  <a:pt x="0" y="233055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vi-VN"/>
          </a:p>
        </p:txBody>
      </p:sp>
      <p:sp>
        <p:nvSpPr>
          <p:cNvPr id="39" name="TextBox 39"/>
          <p:cNvSpPr txBox="1"/>
          <p:nvPr/>
        </p:nvSpPr>
        <p:spPr>
          <a:xfrm>
            <a:off x="12336108" y="2622053"/>
            <a:ext cx="4748369" cy="2392680"/>
          </a:xfrm>
          <a:prstGeom prst="rect">
            <a:avLst/>
          </a:prstGeom>
        </p:spPr>
        <p:txBody>
          <a:bodyPr lIns="0" tIns="0" rIns="0" bIns="0" rtlCol="0" anchor="t">
            <a:spAutoFit/>
          </a:bodyPr>
          <a:lstStyle/>
          <a:p>
            <a:pPr marL="0" lvl="0" indent="0">
              <a:lnSpc>
                <a:spcPts val="3795"/>
              </a:lnSpc>
            </a:pPr>
            <a:r>
              <a:rPr lang="en-US" sz="3300" spc="132">
                <a:solidFill>
                  <a:srgbClr val="E94850"/>
                </a:solidFill>
                <a:latin typeface="Calistoga"/>
              </a:rPr>
              <a:t>Gửi email marketing đều đặn để giới thiệu các sản phẩm mới, chương trình khuyến mãi,... </a:t>
            </a:r>
          </a:p>
        </p:txBody>
      </p:sp>
      <p:sp>
        <p:nvSpPr>
          <p:cNvPr id="40" name="TextBox 40"/>
          <p:cNvSpPr txBox="1"/>
          <p:nvPr/>
        </p:nvSpPr>
        <p:spPr>
          <a:xfrm>
            <a:off x="4192258" y="6121574"/>
            <a:ext cx="4698383" cy="2392680"/>
          </a:xfrm>
          <a:prstGeom prst="rect">
            <a:avLst/>
          </a:prstGeom>
        </p:spPr>
        <p:txBody>
          <a:bodyPr lIns="0" tIns="0" rIns="0" bIns="0" rtlCol="0" anchor="t">
            <a:spAutoFit/>
          </a:bodyPr>
          <a:lstStyle/>
          <a:p>
            <a:pPr>
              <a:lnSpc>
                <a:spcPts val="3795"/>
              </a:lnSpc>
            </a:pPr>
            <a:r>
              <a:rPr lang="en-US" sz="3300" spc="132">
                <a:solidFill>
                  <a:srgbClr val="E94850"/>
                </a:solidFill>
                <a:latin typeface="Calistoga"/>
              </a:rPr>
              <a:t>- Google Ads, Facebook Ads.</a:t>
            </a:r>
          </a:p>
          <a:p>
            <a:pPr marL="0" lvl="0" indent="0">
              <a:lnSpc>
                <a:spcPts val="3795"/>
              </a:lnSpc>
            </a:pPr>
            <a:r>
              <a:rPr lang="en-US" sz="3300" spc="132">
                <a:solidFill>
                  <a:srgbClr val="E94850"/>
                </a:solidFill>
                <a:latin typeface="Calistoga"/>
              </a:rPr>
              <a:t>- Từ khóa liên quan đến bánh tráng và ăn vặt. </a:t>
            </a:r>
          </a:p>
        </p:txBody>
      </p:sp>
      <p:sp>
        <p:nvSpPr>
          <p:cNvPr id="41" name="TextBox 41"/>
          <p:cNvSpPr txBox="1"/>
          <p:nvPr/>
        </p:nvSpPr>
        <p:spPr>
          <a:xfrm>
            <a:off x="13350647" y="6447203"/>
            <a:ext cx="3626972" cy="1519809"/>
          </a:xfrm>
          <a:prstGeom prst="rect">
            <a:avLst/>
          </a:prstGeom>
        </p:spPr>
        <p:txBody>
          <a:bodyPr lIns="0" tIns="0" rIns="0" bIns="0" rtlCol="0" anchor="t">
            <a:spAutoFit/>
          </a:bodyPr>
          <a:lstStyle/>
          <a:p>
            <a:pPr marL="0" lvl="0" indent="0">
              <a:lnSpc>
                <a:spcPts val="3993"/>
              </a:lnSpc>
            </a:pPr>
            <a:r>
              <a:rPr lang="en-US" sz="3300" spc="132">
                <a:solidFill>
                  <a:srgbClr val="E94850"/>
                </a:solidFill>
                <a:latin typeface="Calistoga"/>
              </a:rPr>
              <a:t>Các trang mạng xã hội và blog cá nhân, nhóm... </a:t>
            </a:r>
          </a:p>
        </p:txBody>
      </p:sp>
      <p:sp>
        <p:nvSpPr>
          <p:cNvPr id="42" name="TextBox 42"/>
          <p:cNvSpPr txBox="1"/>
          <p:nvPr/>
        </p:nvSpPr>
        <p:spPr>
          <a:xfrm>
            <a:off x="4127632" y="2692157"/>
            <a:ext cx="4694232" cy="2252472"/>
          </a:xfrm>
          <a:prstGeom prst="rect">
            <a:avLst/>
          </a:prstGeom>
        </p:spPr>
        <p:txBody>
          <a:bodyPr lIns="0" tIns="0" rIns="0" bIns="0" rtlCol="0" anchor="t">
            <a:spAutoFit/>
          </a:bodyPr>
          <a:lstStyle/>
          <a:p>
            <a:pPr>
              <a:lnSpc>
                <a:spcPts val="3534"/>
              </a:lnSpc>
            </a:pPr>
            <a:r>
              <a:rPr lang="en-US" sz="3100" spc="124">
                <a:solidFill>
                  <a:srgbClr val="E94850"/>
                </a:solidFill>
                <a:latin typeface="Calistoga"/>
              </a:rPr>
              <a:t>-  Facebook, Instagram,</a:t>
            </a:r>
          </a:p>
          <a:p>
            <a:pPr>
              <a:lnSpc>
                <a:spcPts val="3534"/>
              </a:lnSpc>
            </a:pPr>
            <a:r>
              <a:rPr lang="en-US" sz="3100" spc="124">
                <a:solidFill>
                  <a:srgbClr val="E94850"/>
                </a:solidFill>
                <a:latin typeface="Calistoga"/>
              </a:rPr>
              <a:t>    TikTok </a:t>
            </a:r>
          </a:p>
          <a:p>
            <a:pPr>
              <a:lnSpc>
                <a:spcPts val="3534"/>
              </a:lnSpc>
            </a:pPr>
            <a:r>
              <a:rPr lang="en-US" sz="3100" spc="124">
                <a:solidFill>
                  <a:srgbClr val="E94850"/>
                </a:solidFill>
                <a:latin typeface="Calistoga"/>
              </a:rPr>
              <a:t>-  “shopee.vn”,   </a:t>
            </a:r>
          </a:p>
          <a:p>
            <a:pPr>
              <a:lnSpc>
                <a:spcPts val="3534"/>
              </a:lnSpc>
            </a:pPr>
            <a:r>
              <a:rPr lang="en-US" sz="3100" spc="124">
                <a:solidFill>
                  <a:srgbClr val="E94850"/>
                </a:solidFill>
                <a:latin typeface="Calistoga"/>
              </a:rPr>
              <a:t>    “lazada.vn”,</a:t>
            </a:r>
          </a:p>
          <a:p>
            <a:pPr marL="0" lvl="0" indent="0">
              <a:lnSpc>
                <a:spcPts val="3534"/>
              </a:lnSpc>
            </a:pPr>
            <a:r>
              <a:rPr lang="en-US" sz="3100" spc="124">
                <a:solidFill>
                  <a:srgbClr val="E94850"/>
                </a:solidFill>
                <a:latin typeface="Calistoga"/>
              </a:rPr>
              <a:t>    “tiki.vn”,...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0800000">
            <a:off x="9401856" y="191344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grpSp>
        <p:nvGrpSpPr>
          <p:cNvPr id="3" name="Group 3"/>
          <p:cNvGrpSpPr/>
          <p:nvPr/>
        </p:nvGrpSpPr>
        <p:grpSpPr>
          <a:xfrm>
            <a:off x="1463216" y="2004052"/>
            <a:ext cx="15594359" cy="4301396"/>
            <a:chOff x="0" y="0"/>
            <a:chExt cx="20792479" cy="5735196"/>
          </a:xfrm>
        </p:grpSpPr>
        <p:grpSp>
          <p:nvGrpSpPr>
            <p:cNvPr id="4" name="Group 4"/>
            <p:cNvGrpSpPr/>
            <p:nvPr/>
          </p:nvGrpSpPr>
          <p:grpSpPr>
            <a:xfrm>
              <a:off x="0" y="0"/>
              <a:ext cx="5715715" cy="5516261"/>
              <a:chOff x="0" y="0"/>
              <a:chExt cx="1346797" cy="1299800"/>
            </a:xfrm>
          </p:grpSpPr>
          <p:sp>
            <p:nvSpPr>
              <p:cNvPr id="5" name="Freeform 5"/>
              <p:cNvSpPr/>
              <p:nvPr/>
            </p:nvSpPr>
            <p:spPr>
              <a:xfrm>
                <a:off x="23499" y="0"/>
                <a:ext cx="1299800" cy="1299800"/>
              </a:xfrm>
              <a:custGeom>
                <a:avLst/>
                <a:gdLst/>
                <a:ahLst/>
                <a:cxnLst/>
                <a:rect l="l" t="t" r="r" b="b"/>
                <a:pathLst>
                  <a:path w="1299800" h="1299800">
                    <a:moveTo>
                      <a:pt x="649900" y="0"/>
                    </a:moveTo>
                    <a:cubicBezTo>
                      <a:pt x="1008830" y="0"/>
                      <a:pt x="1299800" y="290970"/>
                      <a:pt x="1299800" y="649900"/>
                    </a:cubicBezTo>
                    <a:cubicBezTo>
                      <a:pt x="1299800" y="1008830"/>
                      <a:pt x="1008830" y="1299800"/>
                      <a:pt x="649900" y="1299800"/>
                    </a:cubicBezTo>
                    <a:cubicBezTo>
                      <a:pt x="290970" y="1299800"/>
                      <a:pt x="0" y="1008830"/>
                      <a:pt x="0" y="649900"/>
                    </a:cubicBezTo>
                    <a:cubicBezTo>
                      <a:pt x="0" y="290970"/>
                      <a:pt x="290970" y="0"/>
                      <a:pt x="649900" y="0"/>
                    </a:cubicBezTo>
                    <a:lnTo>
                      <a:pt x="649900" y="0"/>
                    </a:lnTo>
                    <a:close/>
                  </a:path>
                </a:pathLst>
              </a:custGeom>
              <a:solidFill>
                <a:srgbClr val="FFEFCA"/>
              </a:solidFill>
              <a:ln w="114300">
                <a:solidFill>
                  <a:srgbClr val="E94850"/>
                </a:solidFill>
              </a:ln>
            </p:spPr>
            <p:txBody>
              <a:bodyPr/>
              <a:lstStyle/>
              <a:p>
                <a:endParaRPr lang="vi-VN"/>
              </a:p>
            </p:txBody>
          </p:sp>
          <p:sp>
            <p:nvSpPr>
              <p:cNvPr id="6" name="TextBox 6"/>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7" name="TextBox 7"/>
            <p:cNvSpPr txBox="1"/>
            <p:nvPr/>
          </p:nvSpPr>
          <p:spPr>
            <a:xfrm>
              <a:off x="378413" y="1136866"/>
              <a:ext cx="4958889" cy="3390673"/>
            </a:xfrm>
            <a:prstGeom prst="rect">
              <a:avLst/>
            </a:prstGeom>
          </p:spPr>
          <p:txBody>
            <a:bodyPr lIns="0" tIns="0" rIns="0" bIns="0" rtlCol="0" anchor="t">
              <a:spAutoFit/>
            </a:bodyPr>
            <a:lstStyle/>
            <a:p>
              <a:pPr marL="0" lvl="0" indent="0" algn="ctr">
                <a:lnSpc>
                  <a:spcPts val="4951"/>
                </a:lnSpc>
              </a:pPr>
              <a:r>
                <a:rPr lang="en-US" sz="3900" spc="165">
                  <a:solidFill>
                    <a:srgbClr val="E94850"/>
                  </a:solidFill>
                  <a:latin typeface="Calistoga"/>
                </a:rPr>
                <a:t>ĐƯA THÔNG TIN SẢN PHẨM ĐẾN KHÁCH HÀNG </a:t>
              </a:r>
            </a:p>
          </p:txBody>
        </p:sp>
        <p:sp>
          <p:nvSpPr>
            <p:cNvPr id="8" name="AutoShape 8"/>
            <p:cNvSpPr/>
            <p:nvPr/>
          </p:nvSpPr>
          <p:spPr>
            <a:xfrm>
              <a:off x="5716410" y="2617141"/>
              <a:ext cx="2136206" cy="46786"/>
            </a:xfrm>
            <a:prstGeom prst="line">
              <a:avLst/>
            </a:prstGeom>
            <a:ln w="63500" cap="flat">
              <a:solidFill>
                <a:srgbClr val="E94850"/>
              </a:solidFill>
              <a:prstDash val="solid"/>
              <a:headEnd type="none" w="sm" len="sm"/>
              <a:tailEnd type="arrow" w="med" len="sm"/>
            </a:ln>
          </p:spPr>
          <p:txBody>
            <a:bodyPr/>
            <a:lstStyle/>
            <a:p>
              <a:endParaRPr lang="vi-VN"/>
            </a:p>
          </p:txBody>
        </p:sp>
        <p:grpSp>
          <p:nvGrpSpPr>
            <p:cNvPr id="9" name="Group 9"/>
            <p:cNvGrpSpPr/>
            <p:nvPr/>
          </p:nvGrpSpPr>
          <p:grpSpPr>
            <a:xfrm>
              <a:off x="7856750" y="1033397"/>
              <a:ext cx="5093622" cy="4236867"/>
              <a:chOff x="0" y="0"/>
              <a:chExt cx="823787" cy="685225"/>
            </a:xfrm>
          </p:grpSpPr>
          <p:sp>
            <p:nvSpPr>
              <p:cNvPr id="10" name="Freeform 10"/>
              <p:cNvSpPr/>
              <p:nvPr/>
            </p:nvSpPr>
            <p:spPr>
              <a:xfrm>
                <a:off x="0" y="0"/>
                <a:ext cx="823787" cy="685225"/>
              </a:xfrm>
              <a:custGeom>
                <a:avLst/>
                <a:gdLst/>
                <a:ahLst/>
                <a:cxnLst/>
                <a:rect l="l" t="t" r="r" b="b"/>
                <a:pathLst>
                  <a:path w="823787" h="685225">
                    <a:moveTo>
                      <a:pt x="103355" y="0"/>
                    </a:moveTo>
                    <a:lnTo>
                      <a:pt x="720432" y="0"/>
                    </a:lnTo>
                    <a:cubicBezTo>
                      <a:pt x="747843" y="0"/>
                      <a:pt x="774132" y="10889"/>
                      <a:pt x="793515" y="30272"/>
                    </a:cubicBezTo>
                    <a:cubicBezTo>
                      <a:pt x="812898" y="49655"/>
                      <a:pt x="823787" y="75943"/>
                      <a:pt x="823787" y="103355"/>
                    </a:cubicBezTo>
                    <a:lnTo>
                      <a:pt x="823787" y="581870"/>
                    </a:lnTo>
                    <a:cubicBezTo>
                      <a:pt x="823787" y="609281"/>
                      <a:pt x="812898" y="635570"/>
                      <a:pt x="793515" y="654953"/>
                    </a:cubicBezTo>
                    <a:cubicBezTo>
                      <a:pt x="774132" y="674335"/>
                      <a:pt x="747843" y="685225"/>
                      <a:pt x="720432" y="685225"/>
                    </a:cubicBezTo>
                    <a:lnTo>
                      <a:pt x="103355" y="685225"/>
                    </a:lnTo>
                    <a:cubicBezTo>
                      <a:pt x="75943" y="685225"/>
                      <a:pt x="49655" y="674335"/>
                      <a:pt x="30272" y="654953"/>
                    </a:cubicBezTo>
                    <a:cubicBezTo>
                      <a:pt x="10889" y="635570"/>
                      <a:pt x="0" y="609281"/>
                      <a:pt x="0" y="581870"/>
                    </a:cubicBezTo>
                    <a:lnTo>
                      <a:pt x="0" y="103355"/>
                    </a:lnTo>
                    <a:cubicBezTo>
                      <a:pt x="0" y="75943"/>
                      <a:pt x="10889" y="49655"/>
                      <a:pt x="30272" y="30272"/>
                    </a:cubicBezTo>
                    <a:cubicBezTo>
                      <a:pt x="49655" y="10889"/>
                      <a:pt x="75943" y="0"/>
                      <a:pt x="103355" y="0"/>
                    </a:cubicBezTo>
                    <a:close/>
                  </a:path>
                </a:pathLst>
              </a:custGeom>
              <a:solidFill>
                <a:srgbClr val="FFEFCA"/>
              </a:solidFill>
              <a:ln w="104775">
                <a:solidFill>
                  <a:srgbClr val="E94850"/>
                </a:solidFill>
              </a:ln>
            </p:spPr>
            <p:txBody>
              <a:bodyPr/>
              <a:lstStyle/>
              <a:p>
                <a:endParaRPr lang="vi-VN"/>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12" name="TextBox 12"/>
            <p:cNvSpPr txBox="1"/>
            <p:nvPr/>
          </p:nvSpPr>
          <p:spPr>
            <a:xfrm>
              <a:off x="8164243" y="1869479"/>
              <a:ext cx="4478636" cy="2555178"/>
            </a:xfrm>
            <a:prstGeom prst="rect">
              <a:avLst/>
            </a:prstGeom>
          </p:spPr>
          <p:txBody>
            <a:bodyPr lIns="0" tIns="0" rIns="0" bIns="0" rtlCol="0" anchor="t">
              <a:spAutoFit/>
            </a:bodyPr>
            <a:lstStyle/>
            <a:p>
              <a:pPr marL="0" lvl="0" indent="0" algn="ctr">
                <a:lnSpc>
                  <a:spcPts val="5035"/>
                </a:lnSpc>
              </a:pPr>
              <a:r>
                <a:rPr lang="en-US" sz="4161" spc="166">
                  <a:solidFill>
                    <a:srgbClr val="E94850"/>
                  </a:solidFill>
                  <a:latin typeface="Calistoga"/>
                </a:rPr>
                <a:t>CHIẾN LƯỢC MARKETING NGẮN HẠN</a:t>
              </a:r>
            </a:p>
          </p:txBody>
        </p:sp>
        <p:grpSp>
          <p:nvGrpSpPr>
            <p:cNvPr id="13" name="Group 13"/>
            <p:cNvGrpSpPr/>
            <p:nvPr/>
          </p:nvGrpSpPr>
          <p:grpSpPr>
            <a:xfrm rot="-10800000">
              <a:off x="15076764" y="218935"/>
              <a:ext cx="5715715" cy="5516261"/>
              <a:chOff x="0" y="0"/>
              <a:chExt cx="1346797" cy="1299800"/>
            </a:xfrm>
          </p:grpSpPr>
          <p:sp>
            <p:nvSpPr>
              <p:cNvPr id="14" name="Freeform 14"/>
              <p:cNvSpPr/>
              <p:nvPr/>
            </p:nvSpPr>
            <p:spPr>
              <a:xfrm>
                <a:off x="23499" y="0"/>
                <a:ext cx="1299800" cy="1299800"/>
              </a:xfrm>
              <a:custGeom>
                <a:avLst/>
                <a:gdLst/>
                <a:ahLst/>
                <a:cxnLst/>
                <a:rect l="l" t="t" r="r" b="b"/>
                <a:pathLst>
                  <a:path w="1299800" h="1299800">
                    <a:moveTo>
                      <a:pt x="649900" y="0"/>
                    </a:moveTo>
                    <a:cubicBezTo>
                      <a:pt x="1008830" y="0"/>
                      <a:pt x="1299800" y="290970"/>
                      <a:pt x="1299800" y="649900"/>
                    </a:cubicBezTo>
                    <a:cubicBezTo>
                      <a:pt x="1299800" y="1008830"/>
                      <a:pt x="1008830" y="1299800"/>
                      <a:pt x="649900" y="1299800"/>
                    </a:cubicBezTo>
                    <a:cubicBezTo>
                      <a:pt x="290970" y="1299800"/>
                      <a:pt x="0" y="1008830"/>
                      <a:pt x="0" y="649900"/>
                    </a:cubicBezTo>
                    <a:cubicBezTo>
                      <a:pt x="0" y="290970"/>
                      <a:pt x="290970" y="0"/>
                      <a:pt x="649900" y="0"/>
                    </a:cubicBezTo>
                    <a:lnTo>
                      <a:pt x="649900" y="0"/>
                    </a:lnTo>
                    <a:close/>
                  </a:path>
                </a:pathLst>
              </a:custGeom>
              <a:solidFill>
                <a:srgbClr val="FFEFCA"/>
              </a:solidFill>
              <a:ln w="114300">
                <a:solidFill>
                  <a:srgbClr val="E94850"/>
                </a:solidFill>
              </a:ln>
            </p:spPr>
            <p:txBody>
              <a:bodyPr/>
              <a:lstStyle/>
              <a:p>
                <a:endParaRPr lang="vi-VN"/>
              </a:p>
            </p:txBody>
          </p:sp>
          <p:sp>
            <p:nvSpPr>
              <p:cNvPr id="15" name="TextBox 15"/>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16" name="TextBox 16"/>
            <p:cNvSpPr txBox="1"/>
            <p:nvPr/>
          </p:nvSpPr>
          <p:spPr>
            <a:xfrm>
              <a:off x="15276863" y="1300666"/>
              <a:ext cx="5315515" cy="3352800"/>
            </a:xfrm>
            <a:prstGeom prst="rect">
              <a:avLst/>
            </a:prstGeom>
          </p:spPr>
          <p:txBody>
            <a:bodyPr lIns="0" tIns="0" rIns="0" bIns="0" rtlCol="0" anchor="t">
              <a:spAutoFit/>
            </a:bodyPr>
            <a:lstStyle/>
            <a:p>
              <a:pPr marL="0" lvl="0" indent="0" algn="ctr">
                <a:lnSpc>
                  <a:spcPts val="4951"/>
                </a:lnSpc>
              </a:pPr>
              <a:r>
                <a:rPr lang="en-US" sz="4126" spc="165">
                  <a:solidFill>
                    <a:srgbClr val="E94850"/>
                  </a:solidFill>
                  <a:latin typeface="Calistoga"/>
                </a:rPr>
                <a:t>KÍCH THÍCH MUA HÀNG VÀ GIỮ CHÂN KHÁCH HÀNG</a:t>
              </a:r>
            </a:p>
          </p:txBody>
        </p:sp>
        <p:sp>
          <p:nvSpPr>
            <p:cNvPr id="17" name="AutoShape 17"/>
            <p:cNvSpPr/>
            <p:nvPr/>
          </p:nvSpPr>
          <p:spPr>
            <a:xfrm flipH="1" flipV="1">
              <a:off x="12939862" y="2789873"/>
              <a:ext cx="2136206" cy="46786"/>
            </a:xfrm>
            <a:prstGeom prst="line">
              <a:avLst/>
            </a:prstGeom>
            <a:ln w="63500" cap="flat">
              <a:solidFill>
                <a:srgbClr val="E94850"/>
              </a:solidFill>
              <a:prstDash val="solid"/>
              <a:headEnd type="none" w="sm" len="sm"/>
              <a:tailEnd type="arrow" w="med" len="sm"/>
            </a:ln>
          </p:spPr>
          <p:txBody>
            <a:bodyPr/>
            <a:lstStyle/>
            <a:p>
              <a:endParaRPr lang="vi-VN"/>
            </a:p>
          </p:txBody>
        </p:sp>
      </p:grpSp>
      <p:sp>
        <p:nvSpPr>
          <p:cNvPr id="18" name="Freeform 18"/>
          <p:cNvSpPr/>
          <p:nvPr/>
        </p:nvSpPr>
        <p:spPr>
          <a:xfrm>
            <a:off x="-859845" y="7965639"/>
            <a:ext cx="4646123" cy="4114800"/>
          </a:xfrm>
          <a:custGeom>
            <a:avLst/>
            <a:gdLst/>
            <a:ahLst/>
            <a:cxnLst/>
            <a:rect l="l" t="t" r="r" b="b"/>
            <a:pathLst>
              <a:path w="4646123" h="4114800">
                <a:moveTo>
                  <a:pt x="0" y="0"/>
                </a:moveTo>
                <a:lnTo>
                  <a:pt x="4646123" y="0"/>
                </a:lnTo>
                <a:lnTo>
                  <a:pt x="464612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rot="2418331">
            <a:off x="15725723" y="-2216977"/>
            <a:ext cx="5124554" cy="5105919"/>
          </a:xfrm>
          <a:custGeom>
            <a:avLst/>
            <a:gdLst/>
            <a:ahLst/>
            <a:cxnLst/>
            <a:rect l="l" t="t" r="r" b="b"/>
            <a:pathLst>
              <a:path w="5124554" h="5105919">
                <a:moveTo>
                  <a:pt x="0" y="0"/>
                </a:moveTo>
                <a:lnTo>
                  <a:pt x="5124554" y="0"/>
                </a:lnTo>
                <a:lnTo>
                  <a:pt x="5124554" y="5105920"/>
                </a:lnTo>
                <a:lnTo>
                  <a:pt x="0" y="5105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Freeform 20"/>
          <p:cNvSpPr/>
          <p:nvPr/>
        </p:nvSpPr>
        <p:spPr>
          <a:xfrm rot="298719" flipH="1">
            <a:off x="4304135"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1" name="Freeform 21"/>
          <p:cNvSpPr/>
          <p:nvPr/>
        </p:nvSpPr>
        <p:spPr>
          <a:xfrm rot="771662" flipH="1">
            <a:off x="76105" y="4514240"/>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2" name="Freeform 22"/>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3" name="Freeform 23"/>
          <p:cNvSpPr/>
          <p:nvPr/>
        </p:nvSpPr>
        <p:spPr>
          <a:xfrm rot="-1233560">
            <a:off x="13290600" y="61630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24" name="Freeform 24"/>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sp>
        <p:nvSpPr>
          <p:cNvPr id="25" name="Freeform 25"/>
          <p:cNvSpPr/>
          <p:nvPr/>
        </p:nvSpPr>
        <p:spPr>
          <a:xfrm rot="-5400000">
            <a:off x="4187910" y="469423"/>
            <a:ext cx="304464" cy="814091"/>
          </a:xfrm>
          <a:custGeom>
            <a:avLst/>
            <a:gdLst/>
            <a:ahLst/>
            <a:cxnLst/>
            <a:rect l="l" t="t" r="r" b="b"/>
            <a:pathLst>
              <a:path w="304464" h="814091">
                <a:moveTo>
                  <a:pt x="0" y="0"/>
                </a:moveTo>
                <a:lnTo>
                  <a:pt x="304465" y="0"/>
                </a:lnTo>
                <a:lnTo>
                  <a:pt x="304465" y="814090"/>
                </a:lnTo>
                <a:lnTo>
                  <a:pt x="0" y="814090"/>
                </a:lnTo>
                <a:lnTo>
                  <a:pt x="0" y="0"/>
                </a:lnTo>
                <a:close/>
              </a:path>
            </a:pathLst>
          </a:custGeom>
          <a:blipFill>
            <a:blip r:embed="rId3">
              <a:extLst>
                <a:ext uri="{96DAC541-7B7A-43D3-8B79-37D633B846F1}">
                  <asvg:svgBlip xmlns:asvg="http://schemas.microsoft.com/office/drawing/2016/SVG/main" r:embed="rId4"/>
                </a:ext>
              </a:extLst>
            </a:blip>
            <a:stretch>
              <a:fillRect b="-49055"/>
            </a:stretch>
          </a:blipFill>
        </p:spPr>
        <p:txBody>
          <a:bodyPr/>
          <a:lstStyle/>
          <a:p>
            <a:endParaRPr lang="vi-VN"/>
          </a:p>
        </p:txBody>
      </p:sp>
      <p:sp>
        <p:nvSpPr>
          <p:cNvPr id="26" name="Freeform 26"/>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7" name="Freeform 27"/>
          <p:cNvSpPr/>
          <p:nvPr/>
        </p:nvSpPr>
        <p:spPr>
          <a:xfrm rot="-5400000">
            <a:off x="584949" y="7057654"/>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8" name="Freeform 28"/>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9" name="Freeform 29"/>
          <p:cNvSpPr/>
          <p:nvPr/>
        </p:nvSpPr>
        <p:spPr>
          <a:xfrm rot="-5400000">
            <a:off x="12951035" y="8951852"/>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30" name="Freeform 30"/>
          <p:cNvSpPr/>
          <p:nvPr/>
        </p:nvSpPr>
        <p:spPr>
          <a:xfrm rot="-773431" flipH="1">
            <a:off x="16694348" y="8406455"/>
            <a:ext cx="1931732" cy="2252749"/>
          </a:xfrm>
          <a:custGeom>
            <a:avLst/>
            <a:gdLst/>
            <a:ahLst/>
            <a:cxnLst/>
            <a:rect l="l" t="t" r="r" b="b"/>
            <a:pathLst>
              <a:path w="1931732" h="2252749">
                <a:moveTo>
                  <a:pt x="1931733" y="0"/>
                </a:moveTo>
                <a:lnTo>
                  <a:pt x="0" y="0"/>
                </a:lnTo>
                <a:lnTo>
                  <a:pt x="0" y="2252749"/>
                </a:lnTo>
                <a:lnTo>
                  <a:pt x="1931733" y="2252749"/>
                </a:lnTo>
                <a:lnTo>
                  <a:pt x="1931733"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31" name="Freeform 31"/>
          <p:cNvSpPr/>
          <p:nvPr/>
        </p:nvSpPr>
        <p:spPr>
          <a:xfrm rot="6485118">
            <a:off x="-547401" y="-986820"/>
            <a:ext cx="2330029" cy="3127555"/>
          </a:xfrm>
          <a:custGeom>
            <a:avLst/>
            <a:gdLst/>
            <a:ahLst/>
            <a:cxnLst/>
            <a:rect l="l" t="t" r="r" b="b"/>
            <a:pathLst>
              <a:path w="2330029" h="3127555">
                <a:moveTo>
                  <a:pt x="0" y="0"/>
                </a:moveTo>
                <a:lnTo>
                  <a:pt x="2330028" y="0"/>
                </a:lnTo>
                <a:lnTo>
                  <a:pt x="2330028" y="3127555"/>
                </a:lnTo>
                <a:lnTo>
                  <a:pt x="0" y="312755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32" name="Freeform 32"/>
          <p:cNvSpPr/>
          <p:nvPr/>
        </p:nvSpPr>
        <p:spPr>
          <a:xfrm>
            <a:off x="8038622" y="6082391"/>
            <a:ext cx="2787158" cy="1954494"/>
          </a:xfrm>
          <a:custGeom>
            <a:avLst/>
            <a:gdLst/>
            <a:ahLst/>
            <a:cxnLst/>
            <a:rect l="l" t="t" r="r" b="b"/>
            <a:pathLst>
              <a:path w="2787158" h="1954494">
                <a:moveTo>
                  <a:pt x="0" y="0"/>
                </a:moveTo>
                <a:lnTo>
                  <a:pt x="2787158" y="0"/>
                </a:lnTo>
                <a:lnTo>
                  <a:pt x="2787158" y="1954494"/>
                </a:lnTo>
                <a:lnTo>
                  <a:pt x="0" y="19544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grpSp>
        <p:nvGrpSpPr>
          <p:cNvPr id="33" name="Group 33"/>
          <p:cNvGrpSpPr/>
          <p:nvPr/>
        </p:nvGrpSpPr>
        <p:grpSpPr>
          <a:xfrm>
            <a:off x="7578616" y="847874"/>
            <a:ext cx="3363559" cy="3266925"/>
            <a:chOff x="0" y="-241101"/>
            <a:chExt cx="4484746" cy="4355900"/>
          </a:xfrm>
        </p:grpSpPr>
        <p:grpSp>
          <p:nvGrpSpPr>
            <p:cNvPr id="34" name="Group 34"/>
            <p:cNvGrpSpPr/>
            <p:nvPr/>
          </p:nvGrpSpPr>
          <p:grpSpPr>
            <a:xfrm>
              <a:off x="156430" y="-241101"/>
              <a:ext cx="4171885" cy="4355900"/>
              <a:chOff x="0" y="-47625"/>
              <a:chExt cx="824076" cy="860425"/>
            </a:xfrm>
          </p:grpSpPr>
          <p:sp>
            <p:nvSpPr>
              <p:cNvPr id="35" name="Freeform 35"/>
              <p:cNvSpPr/>
              <p:nvPr/>
            </p:nvSpPr>
            <p:spPr>
              <a:xfrm>
                <a:off x="0" y="0"/>
                <a:ext cx="824076" cy="279368"/>
              </a:xfrm>
              <a:custGeom>
                <a:avLst/>
                <a:gdLst/>
                <a:ahLst/>
                <a:cxnLst/>
                <a:rect l="l" t="t" r="r" b="b"/>
                <a:pathLst>
                  <a:path w="824076" h="279368">
                    <a:moveTo>
                      <a:pt x="126190" y="0"/>
                    </a:moveTo>
                    <a:lnTo>
                      <a:pt x="697886" y="0"/>
                    </a:lnTo>
                    <a:cubicBezTo>
                      <a:pt x="731354" y="0"/>
                      <a:pt x="763451" y="13295"/>
                      <a:pt x="787116" y="36960"/>
                    </a:cubicBezTo>
                    <a:cubicBezTo>
                      <a:pt x="810781" y="60625"/>
                      <a:pt x="824076" y="92722"/>
                      <a:pt x="824076" y="126190"/>
                    </a:cubicBezTo>
                    <a:lnTo>
                      <a:pt x="824076" y="153178"/>
                    </a:lnTo>
                    <a:cubicBezTo>
                      <a:pt x="824076" y="186645"/>
                      <a:pt x="810781" y="218742"/>
                      <a:pt x="787116" y="242408"/>
                    </a:cubicBezTo>
                    <a:cubicBezTo>
                      <a:pt x="763451" y="266073"/>
                      <a:pt x="731354" y="279368"/>
                      <a:pt x="697886" y="279368"/>
                    </a:cubicBezTo>
                    <a:lnTo>
                      <a:pt x="126190" y="279368"/>
                    </a:lnTo>
                    <a:cubicBezTo>
                      <a:pt x="92722" y="279368"/>
                      <a:pt x="60625" y="266073"/>
                      <a:pt x="36960" y="242408"/>
                    </a:cubicBezTo>
                    <a:cubicBezTo>
                      <a:pt x="13295" y="218742"/>
                      <a:pt x="0" y="186645"/>
                      <a:pt x="0" y="153178"/>
                    </a:cubicBezTo>
                    <a:lnTo>
                      <a:pt x="0" y="126190"/>
                    </a:lnTo>
                    <a:cubicBezTo>
                      <a:pt x="0" y="92722"/>
                      <a:pt x="13295" y="60625"/>
                      <a:pt x="36960" y="36960"/>
                    </a:cubicBezTo>
                    <a:cubicBezTo>
                      <a:pt x="60625" y="13295"/>
                      <a:pt x="92722" y="0"/>
                      <a:pt x="126190" y="0"/>
                    </a:cubicBezTo>
                    <a:close/>
                  </a:path>
                </a:pathLst>
              </a:custGeom>
              <a:solidFill>
                <a:srgbClr val="FFEFCA"/>
              </a:solidFill>
              <a:ln w="76200">
                <a:solidFill>
                  <a:srgbClr val="E94850"/>
                </a:solidFill>
              </a:ln>
            </p:spPr>
            <p:txBody>
              <a:bodyPr/>
              <a:lstStyle/>
              <a:p>
                <a:endParaRPr lang="vi-VN"/>
              </a:p>
            </p:txBody>
          </p:sp>
          <p:sp>
            <p:nvSpPr>
              <p:cNvPr id="36" name="TextBox 36"/>
              <p:cNvSpPr txBox="1"/>
              <p:nvPr/>
            </p:nvSpPr>
            <p:spPr>
              <a:xfrm>
                <a:off x="0" y="-47625"/>
                <a:ext cx="812800" cy="860425"/>
              </a:xfrm>
              <a:prstGeom prst="rect">
                <a:avLst/>
              </a:prstGeom>
            </p:spPr>
            <p:txBody>
              <a:bodyPr lIns="50800" tIns="50800" rIns="50800" bIns="50800" rtlCol="0" anchor="ctr"/>
              <a:lstStyle/>
              <a:p>
                <a:pPr marL="0" lvl="0" indent="0" algn="ctr">
                  <a:lnSpc>
                    <a:spcPts val="5772"/>
                  </a:lnSpc>
                  <a:spcBef>
                    <a:spcPct val="0"/>
                  </a:spcBef>
                </a:pPr>
                <a:endParaRPr/>
              </a:p>
            </p:txBody>
          </p:sp>
        </p:grpSp>
        <p:sp>
          <p:nvSpPr>
            <p:cNvPr id="37" name="TextBox 37"/>
            <p:cNvSpPr txBox="1"/>
            <p:nvPr/>
          </p:nvSpPr>
          <p:spPr>
            <a:xfrm>
              <a:off x="0" y="216203"/>
              <a:ext cx="4484746" cy="981893"/>
            </a:xfrm>
            <a:prstGeom prst="rect">
              <a:avLst/>
            </a:prstGeom>
          </p:spPr>
          <p:txBody>
            <a:bodyPr lIns="0" tIns="0" rIns="0" bIns="0" rtlCol="0" anchor="t">
              <a:spAutoFit/>
            </a:bodyPr>
            <a:lstStyle/>
            <a:p>
              <a:pPr marL="0" lvl="0" indent="0" algn="ctr">
                <a:lnSpc>
                  <a:spcPts val="5724"/>
                </a:lnSpc>
                <a:spcBef>
                  <a:spcPct val="0"/>
                </a:spcBef>
              </a:pPr>
              <a:r>
                <a:rPr lang="en-US" sz="5300" spc="212">
                  <a:solidFill>
                    <a:srgbClr val="E94850"/>
                  </a:solidFill>
                  <a:latin typeface="Calistoga" pitchFamily="2" charset="0"/>
                </a:rPr>
                <a:t>1.8.2</a:t>
              </a:r>
            </a:p>
          </p:txBody>
        </p:sp>
      </p:grpSp>
      <p:grpSp>
        <p:nvGrpSpPr>
          <p:cNvPr id="38" name="Group 38"/>
          <p:cNvGrpSpPr/>
          <p:nvPr/>
        </p:nvGrpSpPr>
        <p:grpSpPr>
          <a:xfrm>
            <a:off x="737181" y="6508918"/>
            <a:ext cx="6071048" cy="2445029"/>
            <a:chOff x="0" y="0"/>
            <a:chExt cx="8094730" cy="3260038"/>
          </a:xfrm>
        </p:grpSpPr>
        <p:grpSp>
          <p:nvGrpSpPr>
            <p:cNvPr id="39" name="Group 39"/>
            <p:cNvGrpSpPr/>
            <p:nvPr/>
          </p:nvGrpSpPr>
          <p:grpSpPr>
            <a:xfrm>
              <a:off x="388692" y="0"/>
              <a:ext cx="7706038" cy="3260038"/>
              <a:chOff x="0" y="0"/>
              <a:chExt cx="1522180" cy="643958"/>
            </a:xfrm>
          </p:grpSpPr>
          <p:sp>
            <p:nvSpPr>
              <p:cNvPr id="40" name="Freeform 40"/>
              <p:cNvSpPr/>
              <p:nvPr/>
            </p:nvSpPr>
            <p:spPr>
              <a:xfrm>
                <a:off x="0" y="0"/>
                <a:ext cx="1522180" cy="643958"/>
              </a:xfrm>
              <a:custGeom>
                <a:avLst/>
                <a:gdLst/>
                <a:ahLst/>
                <a:cxnLst/>
                <a:rect l="l" t="t" r="r" b="b"/>
                <a:pathLst>
                  <a:path w="1522180" h="643958">
                    <a:moveTo>
                      <a:pt x="68317" y="0"/>
                    </a:moveTo>
                    <a:lnTo>
                      <a:pt x="1453864" y="0"/>
                    </a:lnTo>
                    <a:cubicBezTo>
                      <a:pt x="1491594" y="0"/>
                      <a:pt x="1522180" y="30586"/>
                      <a:pt x="1522180" y="68317"/>
                    </a:cubicBezTo>
                    <a:lnTo>
                      <a:pt x="1522180" y="575642"/>
                    </a:lnTo>
                    <a:cubicBezTo>
                      <a:pt x="1522180" y="593760"/>
                      <a:pt x="1514983" y="611137"/>
                      <a:pt x="1502171" y="623949"/>
                    </a:cubicBezTo>
                    <a:cubicBezTo>
                      <a:pt x="1489359" y="636761"/>
                      <a:pt x="1471983" y="643958"/>
                      <a:pt x="1453864" y="643958"/>
                    </a:cubicBezTo>
                    <a:lnTo>
                      <a:pt x="68317" y="643958"/>
                    </a:lnTo>
                    <a:cubicBezTo>
                      <a:pt x="30586" y="643958"/>
                      <a:pt x="0" y="613372"/>
                      <a:pt x="0" y="575642"/>
                    </a:cubicBezTo>
                    <a:lnTo>
                      <a:pt x="0" y="68317"/>
                    </a:lnTo>
                    <a:cubicBezTo>
                      <a:pt x="0" y="30586"/>
                      <a:pt x="30586" y="0"/>
                      <a:pt x="68317" y="0"/>
                    </a:cubicBezTo>
                    <a:close/>
                  </a:path>
                </a:pathLst>
              </a:custGeom>
              <a:solidFill>
                <a:srgbClr val="E94850"/>
              </a:solidFill>
            </p:spPr>
            <p:txBody>
              <a:bodyPr/>
              <a:lstStyle/>
              <a:p>
                <a:endParaRPr lang="vi-VN"/>
              </a:p>
            </p:txBody>
          </p:sp>
          <p:sp>
            <p:nvSpPr>
              <p:cNvPr id="41" name="TextBox 4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2" name="TextBox 42"/>
            <p:cNvSpPr txBox="1"/>
            <p:nvPr/>
          </p:nvSpPr>
          <p:spPr>
            <a:xfrm>
              <a:off x="0" y="918819"/>
              <a:ext cx="4065462" cy="1422400"/>
            </a:xfrm>
            <a:prstGeom prst="rect">
              <a:avLst/>
            </a:prstGeom>
          </p:spPr>
          <p:txBody>
            <a:bodyPr lIns="0" tIns="0" rIns="0" bIns="0" rtlCol="0" anchor="t">
              <a:spAutoFit/>
            </a:bodyPr>
            <a:lstStyle/>
            <a:p>
              <a:pPr marL="0" lvl="0" indent="0" algn="ctr">
                <a:lnSpc>
                  <a:spcPts val="4200"/>
                </a:lnSpc>
              </a:pPr>
              <a:r>
                <a:rPr lang="en-US" sz="3500" spc="140">
                  <a:solidFill>
                    <a:srgbClr val="F3D32E"/>
                  </a:solidFill>
                  <a:latin typeface="Calistoga"/>
                </a:rPr>
                <a:t>TRUYỀN THÔNG</a:t>
              </a:r>
            </a:p>
          </p:txBody>
        </p:sp>
        <p:sp>
          <p:nvSpPr>
            <p:cNvPr id="43" name="AutoShape 43"/>
            <p:cNvSpPr/>
            <p:nvPr/>
          </p:nvSpPr>
          <p:spPr>
            <a:xfrm flipV="1">
              <a:off x="3547354" y="25806"/>
              <a:ext cx="37248" cy="3208427"/>
            </a:xfrm>
            <a:prstGeom prst="line">
              <a:avLst/>
            </a:prstGeom>
            <a:ln w="50800" cap="flat">
              <a:solidFill>
                <a:srgbClr val="F3D32E"/>
              </a:solidFill>
              <a:prstDash val="solid"/>
              <a:headEnd type="none" w="sm" len="sm"/>
              <a:tailEnd type="none" w="sm" len="sm"/>
            </a:ln>
          </p:spPr>
          <p:txBody>
            <a:bodyPr/>
            <a:lstStyle/>
            <a:p>
              <a:endParaRPr lang="vi-VN"/>
            </a:p>
          </p:txBody>
        </p:sp>
        <p:sp>
          <p:nvSpPr>
            <p:cNvPr id="44" name="TextBox 44"/>
            <p:cNvSpPr txBox="1"/>
            <p:nvPr/>
          </p:nvSpPr>
          <p:spPr>
            <a:xfrm>
              <a:off x="3818751" y="906119"/>
              <a:ext cx="4275979" cy="1447800"/>
            </a:xfrm>
            <a:prstGeom prst="rect">
              <a:avLst/>
            </a:prstGeom>
          </p:spPr>
          <p:txBody>
            <a:bodyPr lIns="0" tIns="0" rIns="0" bIns="0" rtlCol="0" anchor="t">
              <a:spAutoFit/>
            </a:bodyPr>
            <a:lstStyle/>
            <a:p>
              <a:pPr marL="0" lvl="0" indent="0" algn="ctr">
                <a:lnSpc>
                  <a:spcPts val="4320"/>
                </a:lnSpc>
              </a:pPr>
              <a:r>
                <a:rPr lang="en-US" sz="3600" spc="144">
                  <a:solidFill>
                    <a:srgbClr val="F3D32E"/>
                  </a:solidFill>
                  <a:latin typeface="Calistoga"/>
                </a:rPr>
                <a:t>E-MARKETING</a:t>
              </a:r>
            </a:p>
          </p:txBody>
        </p:sp>
      </p:grpSp>
      <p:grpSp>
        <p:nvGrpSpPr>
          <p:cNvPr id="45" name="Group 45"/>
          <p:cNvGrpSpPr/>
          <p:nvPr/>
        </p:nvGrpSpPr>
        <p:grpSpPr>
          <a:xfrm>
            <a:off x="11678209" y="6453166"/>
            <a:ext cx="6099518" cy="2445029"/>
            <a:chOff x="0" y="0"/>
            <a:chExt cx="8132690" cy="3260038"/>
          </a:xfrm>
        </p:grpSpPr>
        <p:grpSp>
          <p:nvGrpSpPr>
            <p:cNvPr id="46" name="Group 46"/>
            <p:cNvGrpSpPr/>
            <p:nvPr/>
          </p:nvGrpSpPr>
          <p:grpSpPr>
            <a:xfrm>
              <a:off x="0" y="0"/>
              <a:ext cx="8132690" cy="3260038"/>
              <a:chOff x="0" y="0"/>
              <a:chExt cx="1606457" cy="643958"/>
            </a:xfrm>
          </p:grpSpPr>
          <p:sp>
            <p:nvSpPr>
              <p:cNvPr id="47" name="Freeform 47"/>
              <p:cNvSpPr/>
              <p:nvPr/>
            </p:nvSpPr>
            <p:spPr>
              <a:xfrm>
                <a:off x="0" y="0"/>
                <a:ext cx="1606457" cy="643958"/>
              </a:xfrm>
              <a:custGeom>
                <a:avLst/>
                <a:gdLst/>
                <a:ahLst/>
                <a:cxnLst/>
                <a:rect l="l" t="t" r="r" b="b"/>
                <a:pathLst>
                  <a:path w="1606457" h="643958">
                    <a:moveTo>
                      <a:pt x="64733" y="0"/>
                    </a:moveTo>
                    <a:lnTo>
                      <a:pt x="1541725" y="0"/>
                    </a:lnTo>
                    <a:cubicBezTo>
                      <a:pt x="1577476" y="0"/>
                      <a:pt x="1606457" y="28982"/>
                      <a:pt x="1606457" y="64733"/>
                    </a:cubicBezTo>
                    <a:lnTo>
                      <a:pt x="1606457" y="579226"/>
                    </a:lnTo>
                    <a:cubicBezTo>
                      <a:pt x="1606457" y="614976"/>
                      <a:pt x="1577476" y="643958"/>
                      <a:pt x="1541725" y="643958"/>
                    </a:cubicBezTo>
                    <a:lnTo>
                      <a:pt x="64733" y="643958"/>
                    </a:lnTo>
                    <a:cubicBezTo>
                      <a:pt x="28982" y="643958"/>
                      <a:pt x="0" y="614976"/>
                      <a:pt x="0" y="579226"/>
                    </a:cubicBezTo>
                    <a:lnTo>
                      <a:pt x="0" y="64733"/>
                    </a:lnTo>
                    <a:cubicBezTo>
                      <a:pt x="0" y="28982"/>
                      <a:pt x="28982" y="0"/>
                      <a:pt x="64733" y="0"/>
                    </a:cubicBezTo>
                    <a:close/>
                  </a:path>
                </a:pathLst>
              </a:custGeom>
              <a:solidFill>
                <a:srgbClr val="E94850"/>
              </a:solidFill>
            </p:spPr>
            <p:txBody>
              <a:bodyPr/>
              <a:lstStyle/>
              <a:p>
                <a:endParaRPr lang="vi-VN"/>
              </a:p>
            </p:txBody>
          </p:sp>
          <p:sp>
            <p:nvSpPr>
              <p:cNvPr id="48" name="TextBox 48"/>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9" name="TextBox 49"/>
            <p:cNvSpPr txBox="1"/>
            <p:nvPr/>
          </p:nvSpPr>
          <p:spPr>
            <a:xfrm>
              <a:off x="0" y="918819"/>
              <a:ext cx="4065462" cy="1422400"/>
            </a:xfrm>
            <a:prstGeom prst="rect">
              <a:avLst/>
            </a:prstGeom>
          </p:spPr>
          <p:txBody>
            <a:bodyPr lIns="0" tIns="0" rIns="0" bIns="0" rtlCol="0" anchor="t">
              <a:spAutoFit/>
            </a:bodyPr>
            <a:lstStyle/>
            <a:p>
              <a:pPr marL="0" lvl="0" indent="0" algn="ctr">
                <a:lnSpc>
                  <a:spcPts val="4200"/>
                </a:lnSpc>
              </a:pPr>
              <a:r>
                <a:rPr lang="en-US" sz="3500" spc="140">
                  <a:solidFill>
                    <a:srgbClr val="F3D32E"/>
                  </a:solidFill>
                  <a:latin typeface="Calistoga"/>
                </a:rPr>
                <a:t>KÍCH THÍCH MUA HÀNG </a:t>
              </a:r>
            </a:p>
          </p:txBody>
        </p:sp>
        <p:sp>
          <p:nvSpPr>
            <p:cNvPr id="50" name="AutoShape 50"/>
            <p:cNvSpPr/>
            <p:nvPr/>
          </p:nvSpPr>
          <p:spPr>
            <a:xfrm flipH="1" flipV="1">
              <a:off x="3831313" y="25806"/>
              <a:ext cx="25398" cy="3208427"/>
            </a:xfrm>
            <a:prstGeom prst="line">
              <a:avLst/>
            </a:prstGeom>
            <a:ln w="50800" cap="flat">
              <a:solidFill>
                <a:srgbClr val="F3D32E"/>
              </a:solidFill>
              <a:prstDash val="solid"/>
              <a:headEnd type="none" w="sm" len="sm"/>
              <a:tailEnd type="none" w="sm" len="sm"/>
            </a:ln>
          </p:spPr>
          <p:txBody>
            <a:bodyPr/>
            <a:lstStyle/>
            <a:p>
              <a:endParaRPr lang="vi-VN"/>
            </a:p>
          </p:txBody>
        </p:sp>
        <p:sp>
          <p:nvSpPr>
            <p:cNvPr id="51" name="TextBox 51"/>
            <p:cNvSpPr txBox="1"/>
            <p:nvPr/>
          </p:nvSpPr>
          <p:spPr>
            <a:xfrm>
              <a:off x="3856711" y="906119"/>
              <a:ext cx="4275979" cy="1422400"/>
            </a:xfrm>
            <a:prstGeom prst="rect">
              <a:avLst/>
            </a:prstGeom>
          </p:spPr>
          <p:txBody>
            <a:bodyPr lIns="0" tIns="0" rIns="0" bIns="0" rtlCol="0" anchor="t">
              <a:spAutoFit/>
            </a:bodyPr>
            <a:lstStyle/>
            <a:p>
              <a:pPr marL="0" lvl="0" indent="0" algn="ctr">
                <a:lnSpc>
                  <a:spcPts val="4200"/>
                </a:lnSpc>
              </a:pPr>
              <a:r>
                <a:rPr lang="en-US" sz="3500" spc="140">
                  <a:solidFill>
                    <a:srgbClr val="F3D32E"/>
                  </a:solidFill>
                  <a:latin typeface="Calistoga"/>
                </a:rPr>
                <a:t>GIỮ CHÂN KHÁCH HÀNG</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16585" y="2404693"/>
            <a:ext cx="15004309" cy="6402971"/>
          </a:xfrm>
          <a:prstGeom prst="rect">
            <a:avLst/>
          </a:prstGeom>
        </p:spPr>
        <p:txBody>
          <a:bodyPr wrap="square" lIns="0" tIns="0" rIns="0" bIns="0" rtlCol="0" anchor="t">
            <a:spAutoFit/>
          </a:bodyPr>
          <a:lstStyle/>
          <a:p>
            <a:pPr>
              <a:lnSpc>
                <a:spcPts val="6259"/>
              </a:lnSpc>
            </a:pPr>
            <a:r>
              <a:rPr lang="en-US" sz="4471">
                <a:solidFill>
                  <a:srgbClr val="000000"/>
                </a:solidFill>
                <a:latin typeface="Montserrat" pitchFamily="2" charset="0"/>
              </a:rPr>
              <a:t>- Giảm giá và tặng thẻ tích điểm cho khách hàng </a:t>
            </a:r>
          </a:p>
          <a:p>
            <a:pPr>
              <a:lnSpc>
                <a:spcPts val="6259"/>
              </a:lnSpc>
            </a:pPr>
            <a:r>
              <a:rPr lang="en-US" sz="4471">
                <a:solidFill>
                  <a:srgbClr val="000000"/>
                </a:solidFill>
                <a:latin typeface="Montserrat" pitchFamily="2" charset="0"/>
              </a:rPr>
              <a:t>   mua hàng qua website.</a:t>
            </a:r>
          </a:p>
          <a:p>
            <a:pPr>
              <a:lnSpc>
                <a:spcPts val="6259"/>
              </a:lnSpc>
            </a:pPr>
            <a:r>
              <a:rPr lang="en-US" sz="4471">
                <a:solidFill>
                  <a:srgbClr val="000000"/>
                </a:solidFill>
                <a:latin typeface="Montserrat" pitchFamily="2" charset="0"/>
              </a:rPr>
              <a:t>- Giảm giá 5% cho khách hàng mua từ 2 sản phẩm </a:t>
            </a:r>
          </a:p>
          <a:p>
            <a:pPr>
              <a:lnSpc>
                <a:spcPts val="6259"/>
              </a:lnSpc>
            </a:pPr>
            <a:r>
              <a:rPr lang="en-US" sz="4471">
                <a:solidFill>
                  <a:srgbClr val="000000"/>
                </a:solidFill>
                <a:latin typeface="Montserrat" pitchFamily="2" charset="0"/>
              </a:rPr>
              <a:t>   trở lên.</a:t>
            </a:r>
          </a:p>
          <a:p>
            <a:pPr>
              <a:lnSpc>
                <a:spcPts val="6259"/>
              </a:lnSpc>
            </a:pPr>
            <a:r>
              <a:rPr lang="en-US" sz="4471">
                <a:solidFill>
                  <a:srgbClr val="000000"/>
                </a:solidFill>
                <a:latin typeface="Montserrat" pitchFamily="2" charset="0"/>
              </a:rPr>
              <a:t>- Tổ chức các sự kiện, hoạt động tặng quà hoặc </a:t>
            </a:r>
          </a:p>
          <a:p>
            <a:pPr>
              <a:lnSpc>
                <a:spcPts val="6259"/>
              </a:lnSpc>
            </a:pPr>
            <a:r>
              <a:rPr lang="en-US" sz="4471">
                <a:solidFill>
                  <a:srgbClr val="000000"/>
                </a:solidFill>
                <a:latin typeface="Montserrat" pitchFamily="2" charset="0"/>
              </a:rPr>
              <a:t>   chương trình phần thưởng cho khách hàng.</a:t>
            </a:r>
          </a:p>
          <a:p>
            <a:pPr>
              <a:lnSpc>
                <a:spcPts val="6259"/>
              </a:lnSpc>
            </a:pPr>
            <a:r>
              <a:rPr lang="en-US" sz="4471">
                <a:solidFill>
                  <a:srgbClr val="000000"/>
                </a:solidFill>
                <a:latin typeface="Montserrat" pitchFamily="2" charset="0"/>
              </a:rPr>
              <a:t>- Miễn phí vận chuyển đối với khách hàng mua hàng </a:t>
            </a:r>
          </a:p>
          <a:p>
            <a:pPr algn="l">
              <a:lnSpc>
                <a:spcPts val="6259"/>
              </a:lnSpc>
            </a:pPr>
            <a:r>
              <a:rPr lang="en-US" sz="4471">
                <a:solidFill>
                  <a:srgbClr val="000000"/>
                </a:solidFill>
                <a:latin typeface="Montserrat" pitchFamily="2" charset="0"/>
              </a:rPr>
              <a:t>   ở nội thành.</a:t>
            </a:r>
          </a:p>
        </p:txBody>
      </p:sp>
      <p:grpSp>
        <p:nvGrpSpPr>
          <p:cNvPr id="20" name="Group 20"/>
          <p:cNvGrpSpPr/>
          <p:nvPr/>
        </p:nvGrpSpPr>
        <p:grpSpPr>
          <a:xfrm>
            <a:off x="5211238" y="279693"/>
            <a:ext cx="7865524" cy="1553802"/>
            <a:chOff x="0" y="0"/>
            <a:chExt cx="2050693" cy="405106"/>
          </a:xfrm>
        </p:grpSpPr>
        <p:sp>
          <p:nvSpPr>
            <p:cNvPr id="21" name="Freeform 21"/>
            <p:cNvSpPr/>
            <p:nvPr/>
          </p:nvSpPr>
          <p:spPr>
            <a:xfrm>
              <a:off x="0" y="0"/>
              <a:ext cx="2050693" cy="405106"/>
            </a:xfrm>
            <a:custGeom>
              <a:avLst/>
              <a:gdLst/>
              <a:ahLst/>
              <a:cxnLst/>
              <a:rect l="l" t="t" r="r" b="b"/>
              <a:pathLst>
                <a:path w="2050693" h="405106">
                  <a:moveTo>
                    <a:pt x="50199" y="0"/>
                  </a:moveTo>
                  <a:lnTo>
                    <a:pt x="2000495" y="0"/>
                  </a:lnTo>
                  <a:cubicBezTo>
                    <a:pt x="2013808" y="0"/>
                    <a:pt x="2026576" y="5289"/>
                    <a:pt x="2035990" y="14703"/>
                  </a:cubicBezTo>
                  <a:cubicBezTo>
                    <a:pt x="2045404" y="24117"/>
                    <a:pt x="2050693" y="36885"/>
                    <a:pt x="2050693" y="50199"/>
                  </a:cubicBezTo>
                  <a:lnTo>
                    <a:pt x="2050693" y="354908"/>
                  </a:lnTo>
                  <a:cubicBezTo>
                    <a:pt x="2050693" y="368221"/>
                    <a:pt x="2045404" y="380989"/>
                    <a:pt x="2035990" y="390403"/>
                  </a:cubicBezTo>
                  <a:cubicBezTo>
                    <a:pt x="2026576" y="399817"/>
                    <a:pt x="2013808" y="405106"/>
                    <a:pt x="2000495" y="405106"/>
                  </a:cubicBezTo>
                  <a:lnTo>
                    <a:pt x="50199" y="405106"/>
                  </a:lnTo>
                  <a:cubicBezTo>
                    <a:pt x="36885" y="405106"/>
                    <a:pt x="24117" y="399817"/>
                    <a:pt x="14703" y="390403"/>
                  </a:cubicBezTo>
                  <a:cubicBezTo>
                    <a:pt x="5289" y="380989"/>
                    <a:pt x="0" y="368221"/>
                    <a:pt x="0" y="354908"/>
                  </a:cubicBezTo>
                  <a:lnTo>
                    <a:pt x="0" y="50199"/>
                  </a:lnTo>
                  <a:cubicBezTo>
                    <a:pt x="0" y="36885"/>
                    <a:pt x="5289" y="24117"/>
                    <a:pt x="14703" y="14703"/>
                  </a:cubicBezTo>
                  <a:cubicBezTo>
                    <a:pt x="24117" y="5289"/>
                    <a:pt x="36885" y="0"/>
                    <a:pt x="50199" y="0"/>
                  </a:cubicBezTo>
                  <a:close/>
                </a:path>
              </a:pathLst>
            </a:custGeom>
            <a:solidFill>
              <a:srgbClr val="FFEFCA"/>
            </a:solidFill>
            <a:ln w="104775">
              <a:solidFill>
                <a:srgbClr val="E94850"/>
              </a:solidFill>
            </a:ln>
          </p:spPr>
          <p:txBody>
            <a:bodyPr/>
            <a:lstStyle/>
            <a:p>
              <a:endParaRPr lang="vi-VN"/>
            </a:p>
          </p:txBody>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3" name="TextBox 23"/>
          <p:cNvSpPr txBox="1"/>
          <p:nvPr/>
        </p:nvSpPr>
        <p:spPr>
          <a:xfrm>
            <a:off x="5441548" y="737827"/>
            <a:ext cx="7404904" cy="694685"/>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KÍCH THÍCH MUA HÀNG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41061"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36281" y="2347145"/>
            <a:ext cx="15147712" cy="6518066"/>
          </a:xfrm>
          <a:prstGeom prst="rect">
            <a:avLst/>
          </a:prstGeom>
        </p:spPr>
        <p:txBody>
          <a:bodyPr wrap="square" lIns="0" tIns="0" rIns="0" bIns="0" rtlCol="0" anchor="t">
            <a:spAutoFit/>
          </a:bodyPr>
          <a:lstStyle/>
          <a:p>
            <a:pPr>
              <a:lnSpc>
                <a:spcPts val="5664"/>
              </a:lnSpc>
            </a:pPr>
            <a:r>
              <a:rPr lang="en-US" sz="3853">
                <a:solidFill>
                  <a:srgbClr val="000000"/>
                </a:solidFill>
                <a:latin typeface="Montserrat" pitchFamily="2" charset="0"/>
              </a:rPr>
              <a:t>- Khách hàng có mức chi tiêu mua hàng trên 500.000đ sẽ </a:t>
            </a:r>
          </a:p>
          <a:p>
            <a:pPr>
              <a:lnSpc>
                <a:spcPts val="5664"/>
              </a:lnSpc>
            </a:pPr>
            <a:r>
              <a:rPr lang="en-US" sz="3853">
                <a:solidFill>
                  <a:srgbClr val="000000"/>
                </a:solidFill>
                <a:latin typeface="Montserrat" pitchFamily="2" charset="0"/>
              </a:rPr>
              <a:t>   được làm thẻ thành viên VIP để được nhận nhiều ưu đãi:</a:t>
            </a:r>
          </a:p>
          <a:p>
            <a:pPr marL="831896" lvl="1" indent="-415948">
              <a:lnSpc>
                <a:spcPts val="5664"/>
              </a:lnSpc>
              <a:buFont typeface="Arial"/>
              <a:buChar char="•"/>
            </a:pPr>
            <a:r>
              <a:rPr lang="en-US" sz="3853">
                <a:solidFill>
                  <a:srgbClr val="000000"/>
                </a:solidFill>
                <a:latin typeface="Montserrat" pitchFamily="2" charset="0"/>
              </a:rPr>
              <a:t>Thành viên mua từ 100.000đ nhận được mã giảm giá 5% và miễn phí vận chuyển.</a:t>
            </a:r>
          </a:p>
          <a:p>
            <a:pPr marL="831896" lvl="1" indent="-415948">
              <a:lnSpc>
                <a:spcPts val="5664"/>
              </a:lnSpc>
              <a:buFont typeface="Arial"/>
              <a:buChar char="•"/>
            </a:pPr>
            <a:r>
              <a:rPr lang="en-US" sz="3853">
                <a:solidFill>
                  <a:srgbClr val="000000"/>
                </a:solidFill>
                <a:latin typeface="Montserrat" pitchFamily="2" charset="0"/>
              </a:rPr>
              <a:t>Thành viên mua từ 200.000đ trở lên nhận được mã giảm giá 10% và miễn phí vận chuyển.</a:t>
            </a:r>
          </a:p>
          <a:p>
            <a:pPr>
              <a:lnSpc>
                <a:spcPts val="5664"/>
              </a:lnSpc>
            </a:pPr>
            <a:r>
              <a:rPr lang="en-US" sz="3853">
                <a:solidFill>
                  <a:srgbClr val="000000"/>
                </a:solidFill>
                <a:latin typeface="Montserrat" pitchFamily="2" charset="0"/>
              </a:rPr>
              <a:t>- Hỗ trợ và chăm sóc khách hàng: tư vấn, giải đáp các thắc </a:t>
            </a:r>
          </a:p>
          <a:p>
            <a:pPr>
              <a:lnSpc>
                <a:spcPts val="5664"/>
              </a:lnSpc>
            </a:pPr>
            <a:r>
              <a:rPr lang="en-US" sz="3853">
                <a:solidFill>
                  <a:srgbClr val="000000"/>
                </a:solidFill>
                <a:latin typeface="Montserrat" pitchFamily="2" charset="0"/>
              </a:rPr>
              <a:t>   mắc của khách hàng qua điện thoại, qua email, online trực </a:t>
            </a:r>
          </a:p>
          <a:p>
            <a:pPr algn="l">
              <a:lnSpc>
                <a:spcPts val="5664"/>
              </a:lnSpc>
            </a:pPr>
            <a:r>
              <a:rPr lang="en-US" sz="3853">
                <a:solidFill>
                  <a:srgbClr val="000000"/>
                </a:solidFill>
                <a:latin typeface="Montserrat" pitchFamily="2" charset="0"/>
              </a:rPr>
              <a:t>   tuyến.</a:t>
            </a:r>
          </a:p>
        </p:txBody>
      </p:sp>
      <p:grpSp>
        <p:nvGrpSpPr>
          <p:cNvPr id="20" name="Group 20"/>
          <p:cNvGrpSpPr/>
          <p:nvPr/>
        </p:nvGrpSpPr>
        <p:grpSpPr>
          <a:xfrm>
            <a:off x="5152577" y="249199"/>
            <a:ext cx="7982846" cy="1553802"/>
            <a:chOff x="0" y="0"/>
            <a:chExt cx="10643795" cy="2071736"/>
          </a:xfrm>
        </p:grpSpPr>
        <p:grpSp>
          <p:nvGrpSpPr>
            <p:cNvPr id="21" name="Group 21"/>
            <p:cNvGrpSpPr/>
            <p:nvPr/>
          </p:nvGrpSpPr>
          <p:grpSpPr>
            <a:xfrm>
              <a:off x="0" y="0"/>
              <a:ext cx="10643795" cy="2071736"/>
              <a:chOff x="0" y="0"/>
              <a:chExt cx="2081282" cy="405106"/>
            </a:xfrm>
          </p:grpSpPr>
          <p:sp>
            <p:nvSpPr>
              <p:cNvPr id="22" name="Freeform 22"/>
              <p:cNvSpPr/>
              <p:nvPr/>
            </p:nvSpPr>
            <p:spPr>
              <a:xfrm>
                <a:off x="0" y="0"/>
                <a:ext cx="2081281" cy="405106"/>
              </a:xfrm>
              <a:custGeom>
                <a:avLst/>
                <a:gdLst/>
                <a:ahLst/>
                <a:cxnLst/>
                <a:rect l="l" t="t" r="r" b="b"/>
                <a:pathLst>
                  <a:path w="2081281" h="405106">
                    <a:moveTo>
                      <a:pt x="49461" y="0"/>
                    </a:moveTo>
                    <a:lnTo>
                      <a:pt x="2031821" y="0"/>
                    </a:lnTo>
                    <a:cubicBezTo>
                      <a:pt x="2044939" y="0"/>
                      <a:pt x="2057519" y="5211"/>
                      <a:pt x="2066795" y="14487"/>
                    </a:cubicBezTo>
                    <a:cubicBezTo>
                      <a:pt x="2076070" y="23762"/>
                      <a:pt x="2081281" y="36343"/>
                      <a:pt x="2081281" y="49461"/>
                    </a:cubicBezTo>
                    <a:lnTo>
                      <a:pt x="2081281" y="355645"/>
                    </a:lnTo>
                    <a:cubicBezTo>
                      <a:pt x="2081281" y="368763"/>
                      <a:pt x="2076070" y="381344"/>
                      <a:pt x="2066795" y="390619"/>
                    </a:cubicBezTo>
                    <a:cubicBezTo>
                      <a:pt x="2057519" y="399895"/>
                      <a:pt x="2044939" y="405106"/>
                      <a:pt x="2031821" y="405106"/>
                    </a:cubicBezTo>
                    <a:lnTo>
                      <a:pt x="49461" y="405106"/>
                    </a:lnTo>
                    <a:cubicBezTo>
                      <a:pt x="36343" y="405106"/>
                      <a:pt x="23762" y="399895"/>
                      <a:pt x="14487" y="390619"/>
                    </a:cubicBezTo>
                    <a:cubicBezTo>
                      <a:pt x="5211" y="381344"/>
                      <a:pt x="0" y="368763"/>
                      <a:pt x="0" y="355645"/>
                    </a:cubicBezTo>
                    <a:lnTo>
                      <a:pt x="0" y="49461"/>
                    </a:lnTo>
                    <a:cubicBezTo>
                      <a:pt x="0" y="36343"/>
                      <a:pt x="5211" y="23762"/>
                      <a:pt x="14487" y="14487"/>
                    </a:cubicBezTo>
                    <a:cubicBezTo>
                      <a:pt x="23762" y="5211"/>
                      <a:pt x="36343" y="0"/>
                      <a:pt x="49461" y="0"/>
                    </a:cubicBezTo>
                    <a:close/>
                  </a:path>
                </a:pathLst>
              </a:custGeom>
              <a:solidFill>
                <a:srgbClr val="FFEFCA"/>
              </a:solidFill>
              <a:ln w="104775">
                <a:solidFill>
                  <a:srgbClr val="E94850"/>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4" name="TextBox 24"/>
            <p:cNvSpPr txBox="1"/>
            <p:nvPr/>
          </p:nvSpPr>
          <p:spPr>
            <a:xfrm>
              <a:off x="287526" y="591794"/>
              <a:ext cx="10068743"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GIỮ CHÂN KHÁCH HÀNG</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2106855" y="1017306"/>
            <a:ext cx="3510895" cy="3347018"/>
            <a:chOff x="0" y="0"/>
            <a:chExt cx="4681193" cy="4462691"/>
          </a:xfrm>
        </p:grpSpPr>
        <p:grpSp>
          <p:nvGrpSpPr>
            <p:cNvPr id="3" name="Group 3"/>
            <p:cNvGrpSpPr/>
            <p:nvPr/>
          </p:nvGrpSpPr>
          <p:grpSpPr>
            <a:xfrm>
              <a:off x="0" y="0"/>
              <a:ext cx="4681193" cy="4462691"/>
              <a:chOff x="0" y="0"/>
              <a:chExt cx="1103032" cy="1051547"/>
            </a:xfrm>
          </p:grpSpPr>
          <p:sp>
            <p:nvSpPr>
              <p:cNvPr id="4" name="Freeform 4"/>
              <p:cNvSpPr/>
              <p:nvPr/>
            </p:nvSpPr>
            <p:spPr>
              <a:xfrm>
                <a:off x="25743" y="0"/>
                <a:ext cx="1051547" cy="1051547"/>
              </a:xfrm>
              <a:custGeom>
                <a:avLst/>
                <a:gdLst/>
                <a:ahLst/>
                <a:cxnLst/>
                <a:rect l="l" t="t" r="r" b="b"/>
                <a:pathLst>
                  <a:path w="1051547" h="1051547">
                    <a:moveTo>
                      <a:pt x="525773" y="0"/>
                    </a:moveTo>
                    <a:cubicBezTo>
                      <a:pt x="816150" y="0"/>
                      <a:pt x="1051546" y="235397"/>
                      <a:pt x="1051546" y="525773"/>
                    </a:cubicBezTo>
                    <a:cubicBezTo>
                      <a:pt x="1051546" y="816150"/>
                      <a:pt x="816150" y="1051547"/>
                      <a:pt x="525773" y="1051547"/>
                    </a:cubicBezTo>
                    <a:cubicBezTo>
                      <a:pt x="235397" y="1051547"/>
                      <a:pt x="0" y="816150"/>
                      <a:pt x="0" y="525773"/>
                    </a:cubicBezTo>
                    <a:cubicBezTo>
                      <a:pt x="0" y="235397"/>
                      <a:pt x="235397" y="0"/>
                      <a:pt x="525773" y="0"/>
                    </a:cubicBezTo>
                    <a:lnTo>
                      <a:pt x="525773" y="0"/>
                    </a:lnTo>
                    <a:close/>
                  </a:path>
                </a:pathLst>
              </a:custGeom>
              <a:solidFill>
                <a:srgbClr val="FFEFCA"/>
              </a:solidFill>
              <a:ln w="114300">
                <a:solidFill>
                  <a:srgbClr val="E94850"/>
                </a:solidFill>
              </a:ln>
            </p:spPr>
            <p:txBody>
              <a:bodyPr/>
              <a:lstStyle/>
              <a:p>
                <a:endParaRPr lang="vi-VN"/>
              </a:p>
            </p:txBody>
          </p:sp>
          <p:sp>
            <p:nvSpPr>
              <p:cNvPr id="5" name="TextBox 5"/>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6" name="TextBox 6"/>
            <p:cNvSpPr txBox="1"/>
            <p:nvPr/>
          </p:nvSpPr>
          <p:spPr>
            <a:xfrm>
              <a:off x="453567" y="545741"/>
              <a:ext cx="3774059" cy="3371208"/>
            </a:xfrm>
            <a:prstGeom prst="rect">
              <a:avLst/>
            </a:prstGeom>
          </p:spPr>
          <p:txBody>
            <a:bodyPr lIns="0" tIns="0" rIns="0" bIns="0" rtlCol="0" anchor="t">
              <a:spAutoFit/>
            </a:bodyPr>
            <a:lstStyle/>
            <a:p>
              <a:pPr marL="0" lvl="0" indent="0" algn="ctr">
                <a:lnSpc>
                  <a:spcPts val="4011"/>
                </a:lnSpc>
              </a:pPr>
              <a:r>
                <a:rPr lang="en-US" sz="3371" spc="134">
                  <a:solidFill>
                    <a:srgbClr val="E94850"/>
                  </a:solidFill>
                  <a:latin typeface="Calistoga"/>
                </a:rPr>
                <a:t>XÁC ĐỊNH CẤU TRÚC NỀN MÓNG THƯƠNG HIỆU</a:t>
              </a:r>
            </a:p>
          </p:txBody>
        </p:sp>
      </p:grpSp>
      <p:sp>
        <p:nvSpPr>
          <p:cNvPr id="7" name="AutoShape 7"/>
          <p:cNvSpPr/>
          <p:nvPr/>
        </p:nvSpPr>
        <p:spPr>
          <a:xfrm>
            <a:off x="5227804" y="3557220"/>
            <a:ext cx="2002988" cy="913112"/>
          </a:xfrm>
          <a:prstGeom prst="line">
            <a:avLst/>
          </a:prstGeom>
          <a:ln w="47625" cap="flat">
            <a:solidFill>
              <a:srgbClr val="E94850"/>
            </a:solidFill>
            <a:prstDash val="solid"/>
            <a:headEnd type="none" w="sm" len="sm"/>
            <a:tailEnd type="arrow" w="med" len="sm"/>
          </a:ln>
        </p:spPr>
        <p:txBody>
          <a:bodyPr/>
          <a:lstStyle/>
          <a:p>
            <a:endParaRPr lang="vi-VN"/>
          </a:p>
        </p:txBody>
      </p:sp>
      <p:sp>
        <p:nvSpPr>
          <p:cNvPr id="8" name="AutoShape 8"/>
          <p:cNvSpPr/>
          <p:nvPr/>
        </p:nvSpPr>
        <p:spPr>
          <a:xfrm>
            <a:off x="10098283" y="3306680"/>
            <a:ext cx="222483" cy="981716"/>
          </a:xfrm>
          <a:prstGeom prst="line">
            <a:avLst/>
          </a:prstGeom>
          <a:ln w="47625" cap="flat">
            <a:solidFill>
              <a:srgbClr val="E94850"/>
            </a:solidFill>
            <a:prstDash val="solid"/>
            <a:headEnd type="none" w="sm" len="sm"/>
            <a:tailEnd type="arrow" w="med" len="sm"/>
          </a:ln>
        </p:spPr>
        <p:txBody>
          <a:bodyPr/>
          <a:lstStyle/>
          <a:p>
            <a:endParaRPr lang="vi-VN"/>
          </a:p>
        </p:txBody>
      </p:sp>
      <p:sp>
        <p:nvSpPr>
          <p:cNvPr id="9" name="Freeform 9"/>
          <p:cNvSpPr/>
          <p:nvPr/>
        </p:nvSpPr>
        <p:spPr>
          <a:xfrm>
            <a:off x="-859845" y="7965639"/>
            <a:ext cx="4646123" cy="4114800"/>
          </a:xfrm>
          <a:custGeom>
            <a:avLst/>
            <a:gdLst/>
            <a:ahLst/>
            <a:cxnLst/>
            <a:rect l="l" t="t" r="r" b="b"/>
            <a:pathLst>
              <a:path w="4646123" h="4114800">
                <a:moveTo>
                  <a:pt x="0" y="0"/>
                </a:moveTo>
                <a:lnTo>
                  <a:pt x="4646123" y="0"/>
                </a:lnTo>
                <a:lnTo>
                  <a:pt x="464612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0" name="Freeform 10"/>
          <p:cNvSpPr/>
          <p:nvPr/>
        </p:nvSpPr>
        <p:spPr>
          <a:xfrm rot="2418331">
            <a:off x="15725723" y="-2216977"/>
            <a:ext cx="5124554" cy="5105919"/>
          </a:xfrm>
          <a:custGeom>
            <a:avLst/>
            <a:gdLst/>
            <a:ahLst/>
            <a:cxnLst/>
            <a:rect l="l" t="t" r="r" b="b"/>
            <a:pathLst>
              <a:path w="5124554" h="5105919">
                <a:moveTo>
                  <a:pt x="0" y="0"/>
                </a:moveTo>
                <a:lnTo>
                  <a:pt x="5124554" y="0"/>
                </a:lnTo>
                <a:lnTo>
                  <a:pt x="5124554" y="5105920"/>
                </a:lnTo>
                <a:lnTo>
                  <a:pt x="0" y="5105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1" name="Freeform 11"/>
          <p:cNvSpPr/>
          <p:nvPr/>
        </p:nvSpPr>
        <p:spPr>
          <a:xfrm rot="298719" flipH="1">
            <a:off x="4304135"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Freeform 12"/>
          <p:cNvSpPr/>
          <p:nvPr/>
        </p:nvSpPr>
        <p:spPr>
          <a:xfrm rot="771662" flipH="1">
            <a:off x="76105" y="4514240"/>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3" name="Freeform 13"/>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4" name="Freeform 14"/>
          <p:cNvSpPr/>
          <p:nvPr/>
        </p:nvSpPr>
        <p:spPr>
          <a:xfrm rot="-1233560">
            <a:off x="11333408" y="366992"/>
            <a:ext cx="1077738" cy="1018952"/>
          </a:xfrm>
          <a:custGeom>
            <a:avLst/>
            <a:gdLst/>
            <a:ahLst/>
            <a:cxnLst/>
            <a:rect l="l" t="t" r="r" b="b"/>
            <a:pathLst>
              <a:path w="1077738" h="1018952">
                <a:moveTo>
                  <a:pt x="0" y="0"/>
                </a:moveTo>
                <a:lnTo>
                  <a:pt x="1077738" y="0"/>
                </a:lnTo>
                <a:lnTo>
                  <a:pt x="1077738" y="1018952"/>
                </a:lnTo>
                <a:lnTo>
                  <a:pt x="0" y="10189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5" name="Freeform 15"/>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5400000">
            <a:off x="4187910" y="469423"/>
            <a:ext cx="304464" cy="814091"/>
          </a:xfrm>
          <a:custGeom>
            <a:avLst/>
            <a:gdLst/>
            <a:ahLst/>
            <a:cxnLst/>
            <a:rect l="l" t="t" r="r" b="b"/>
            <a:pathLst>
              <a:path w="304464" h="814091">
                <a:moveTo>
                  <a:pt x="0" y="0"/>
                </a:moveTo>
                <a:lnTo>
                  <a:pt x="304465" y="0"/>
                </a:lnTo>
                <a:lnTo>
                  <a:pt x="304465"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7" name="Freeform 17"/>
          <p:cNvSpPr/>
          <p:nvPr/>
        </p:nvSpPr>
        <p:spPr>
          <a:xfrm rot="-10800000">
            <a:off x="9279969" y="2381774"/>
            <a:ext cx="304464" cy="814091"/>
          </a:xfrm>
          <a:custGeom>
            <a:avLst/>
            <a:gdLst/>
            <a:ahLst/>
            <a:cxnLst/>
            <a:rect l="l" t="t" r="r" b="b"/>
            <a:pathLst>
              <a:path w="304464" h="814091">
                <a:moveTo>
                  <a:pt x="0" y="0"/>
                </a:moveTo>
                <a:lnTo>
                  <a:pt x="304464" y="0"/>
                </a:lnTo>
                <a:lnTo>
                  <a:pt x="304464" y="814091"/>
                </a:lnTo>
                <a:lnTo>
                  <a:pt x="0" y="814091"/>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8" name="Freeform 18"/>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Freeform 19"/>
          <p:cNvSpPr/>
          <p:nvPr/>
        </p:nvSpPr>
        <p:spPr>
          <a:xfrm rot="-5400000">
            <a:off x="584949" y="7057654"/>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0" name="Freeform 20"/>
          <p:cNvSpPr/>
          <p:nvPr/>
        </p:nvSpPr>
        <p:spPr>
          <a:xfrm rot="-5400000">
            <a:off x="1167914" y="2634604"/>
            <a:ext cx="304464" cy="308432"/>
          </a:xfrm>
          <a:custGeom>
            <a:avLst/>
            <a:gdLst/>
            <a:ahLst/>
            <a:cxnLst/>
            <a:rect l="l" t="t" r="r" b="b"/>
            <a:pathLst>
              <a:path w="304464" h="308432">
                <a:moveTo>
                  <a:pt x="0" y="0"/>
                </a:moveTo>
                <a:lnTo>
                  <a:pt x="304465" y="0"/>
                </a:lnTo>
                <a:lnTo>
                  <a:pt x="304465" y="308431"/>
                </a:lnTo>
                <a:lnTo>
                  <a:pt x="0" y="308431"/>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1" name="Freeform 21"/>
          <p:cNvSpPr/>
          <p:nvPr/>
        </p:nvSpPr>
        <p:spPr>
          <a:xfrm rot="-5400000">
            <a:off x="12951035" y="8951852"/>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22" name="Freeform 22"/>
          <p:cNvSpPr/>
          <p:nvPr/>
        </p:nvSpPr>
        <p:spPr>
          <a:xfrm rot="-773431" flipH="1">
            <a:off x="16694348" y="8406455"/>
            <a:ext cx="1931732" cy="2252749"/>
          </a:xfrm>
          <a:custGeom>
            <a:avLst/>
            <a:gdLst/>
            <a:ahLst/>
            <a:cxnLst/>
            <a:rect l="l" t="t" r="r" b="b"/>
            <a:pathLst>
              <a:path w="1931732" h="2252749">
                <a:moveTo>
                  <a:pt x="1931733" y="0"/>
                </a:moveTo>
                <a:lnTo>
                  <a:pt x="0" y="0"/>
                </a:lnTo>
                <a:lnTo>
                  <a:pt x="0" y="2252749"/>
                </a:lnTo>
                <a:lnTo>
                  <a:pt x="1931733" y="2252749"/>
                </a:lnTo>
                <a:lnTo>
                  <a:pt x="1931733"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Freeform 23"/>
          <p:cNvSpPr/>
          <p:nvPr/>
        </p:nvSpPr>
        <p:spPr>
          <a:xfrm rot="6485118">
            <a:off x="-547401" y="-986820"/>
            <a:ext cx="2330029" cy="3127555"/>
          </a:xfrm>
          <a:custGeom>
            <a:avLst/>
            <a:gdLst/>
            <a:ahLst/>
            <a:cxnLst/>
            <a:rect l="l" t="t" r="r" b="b"/>
            <a:pathLst>
              <a:path w="2330029" h="3127555">
                <a:moveTo>
                  <a:pt x="0" y="0"/>
                </a:moveTo>
                <a:lnTo>
                  <a:pt x="2330028" y="0"/>
                </a:lnTo>
                <a:lnTo>
                  <a:pt x="2330028" y="3127555"/>
                </a:lnTo>
                <a:lnTo>
                  <a:pt x="0" y="312755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4" name="Freeform 24"/>
          <p:cNvSpPr/>
          <p:nvPr/>
        </p:nvSpPr>
        <p:spPr>
          <a:xfrm>
            <a:off x="8038622" y="6082391"/>
            <a:ext cx="2787158" cy="1954494"/>
          </a:xfrm>
          <a:custGeom>
            <a:avLst/>
            <a:gdLst/>
            <a:ahLst/>
            <a:cxnLst/>
            <a:rect l="l" t="t" r="r" b="b"/>
            <a:pathLst>
              <a:path w="2787158" h="1954494">
                <a:moveTo>
                  <a:pt x="0" y="0"/>
                </a:moveTo>
                <a:lnTo>
                  <a:pt x="2787158" y="0"/>
                </a:lnTo>
                <a:lnTo>
                  <a:pt x="2787158" y="1954494"/>
                </a:lnTo>
                <a:lnTo>
                  <a:pt x="0" y="19544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grpSp>
        <p:nvGrpSpPr>
          <p:cNvPr id="26" name="Group 26"/>
          <p:cNvGrpSpPr/>
          <p:nvPr/>
        </p:nvGrpSpPr>
        <p:grpSpPr>
          <a:xfrm>
            <a:off x="7217949" y="4204583"/>
            <a:ext cx="3820216" cy="2585739"/>
            <a:chOff x="0" y="0"/>
            <a:chExt cx="823787" cy="557586"/>
          </a:xfrm>
        </p:grpSpPr>
        <p:sp>
          <p:nvSpPr>
            <p:cNvPr id="27" name="Freeform 27"/>
            <p:cNvSpPr/>
            <p:nvPr/>
          </p:nvSpPr>
          <p:spPr>
            <a:xfrm>
              <a:off x="0" y="0"/>
              <a:ext cx="823787" cy="557586"/>
            </a:xfrm>
            <a:custGeom>
              <a:avLst/>
              <a:gdLst/>
              <a:ahLst/>
              <a:cxnLst/>
              <a:rect l="l" t="t" r="r" b="b"/>
              <a:pathLst>
                <a:path w="823787" h="557586">
                  <a:moveTo>
                    <a:pt x="103355" y="0"/>
                  </a:moveTo>
                  <a:lnTo>
                    <a:pt x="720432" y="0"/>
                  </a:lnTo>
                  <a:cubicBezTo>
                    <a:pt x="747843" y="0"/>
                    <a:pt x="774132" y="10889"/>
                    <a:pt x="793515" y="30272"/>
                  </a:cubicBezTo>
                  <a:cubicBezTo>
                    <a:pt x="812898" y="49655"/>
                    <a:pt x="823787" y="75943"/>
                    <a:pt x="823787" y="103355"/>
                  </a:cubicBezTo>
                  <a:lnTo>
                    <a:pt x="823787" y="454231"/>
                  </a:lnTo>
                  <a:cubicBezTo>
                    <a:pt x="823787" y="481642"/>
                    <a:pt x="812898" y="507931"/>
                    <a:pt x="793515" y="527314"/>
                  </a:cubicBezTo>
                  <a:cubicBezTo>
                    <a:pt x="774132" y="546696"/>
                    <a:pt x="747843" y="557586"/>
                    <a:pt x="720432" y="557586"/>
                  </a:cubicBezTo>
                  <a:lnTo>
                    <a:pt x="103355" y="557586"/>
                  </a:lnTo>
                  <a:cubicBezTo>
                    <a:pt x="75943" y="557586"/>
                    <a:pt x="49655" y="546696"/>
                    <a:pt x="30272" y="527314"/>
                  </a:cubicBezTo>
                  <a:cubicBezTo>
                    <a:pt x="10889" y="507931"/>
                    <a:pt x="0" y="481642"/>
                    <a:pt x="0" y="454231"/>
                  </a:cubicBezTo>
                  <a:lnTo>
                    <a:pt x="0" y="103355"/>
                  </a:lnTo>
                  <a:cubicBezTo>
                    <a:pt x="0" y="75943"/>
                    <a:pt x="10889" y="49655"/>
                    <a:pt x="30272" y="30272"/>
                  </a:cubicBezTo>
                  <a:cubicBezTo>
                    <a:pt x="49655" y="10889"/>
                    <a:pt x="75943" y="0"/>
                    <a:pt x="103355" y="0"/>
                  </a:cubicBezTo>
                  <a:close/>
                </a:path>
              </a:pathLst>
            </a:custGeom>
            <a:solidFill>
              <a:srgbClr val="FFEFCA"/>
            </a:solidFill>
            <a:ln w="104775">
              <a:solidFill>
                <a:srgbClr val="E94850"/>
              </a:solidFill>
            </a:ln>
          </p:spPr>
          <p:txBody>
            <a:bodyPr/>
            <a:lstStyle/>
            <a:p>
              <a:endParaRPr lang="vi-VN"/>
            </a:p>
          </p:txBody>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grpSp>
        <p:nvGrpSpPr>
          <p:cNvPr id="57" name="Group 56">
            <a:extLst>
              <a:ext uri="{FF2B5EF4-FFF2-40B4-BE49-F238E27FC236}">
                <a16:creationId xmlns:a16="http://schemas.microsoft.com/office/drawing/2014/main" id="{7454547B-053F-BFAC-5E78-E9FF10C92835}"/>
              </a:ext>
            </a:extLst>
          </p:cNvPr>
          <p:cNvGrpSpPr/>
          <p:nvPr/>
        </p:nvGrpSpPr>
        <p:grpSpPr>
          <a:xfrm>
            <a:off x="8139450" y="3797538"/>
            <a:ext cx="1967689" cy="884741"/>
            <a:chOff x="8139450" y="3797538"/>
            <a:chExt cx="1967689" cy="884741"/>
          </a:xfrm>
        </p:grpSpPr>
        <p:grpSp>
          <p:nvGrpSpPr>
            <p:cNvPr id="29" name="Group 29"/>
            <p:cNvGrpSpPr/>
            <p:nvPr/>
          </p:nvGrpSpPr>
          <p:grpSpPr>
            <a:xfrm>
              <a:off x="8139450" y="3797538"/>
              <a:ext cx="1967689" cy="884741"/>
              <a:chOff x="0" y="0"/>
              <a:chExt cx="518239" cy="233018"/>
            </a:xfrm>
          </p:grpSpPr>
          <p:sp>
            <p:nvSpPr>
              <p:cNvPr id="30" name="Freeform 30"/>
              <p:cNvSpPr/>
              <p:nvPr/>
            </p:nvSpPr>
            <p:spPr>
              <a:xfrm>
                <a:off x="0" y="0"/>
                <a:ext cx="518239" cy="233018"/>
              </a:xfrm>
              <a:custGeom>
                <a:avLst/>
                <a:gdLst/>
                <a:ahLst/>
                <a:cxnLst/>
                <a:rect l="l" t="t" r="r" b="b"/>
                <a:pathLst>
                  <a:path w="518239" h="233018">
                    <a:moveTo>
                      <a:pt x="116509" y="0"/>
                    </a:moveTo>
                    <a:lnTo>
                      <a:pt x="401730" y="0"/>
                    </a:lnTo>
                    <a:cubicBezTo>
                      <a:pt x="432630" y="0"/>
                      <a:pt x="462265" y="12275"/>
                      <a:pt x="484114" y="34125"/>
                    </a:cubicBezTo>
                    <a:cubicBezTo>
                      <a:pt x="505964" y="55974"/>
                      <a:pt x="518239" y="85609"/>
                      <a:pt x="518239" y="116509"/>
                    </a:cubicBezTo>
                    <a:lnTo>
                      <a:pt x="518239" y="116509"/>
                    </a:lnTo>
                    <a:cubicBezTo>
                      <a:pt x="518239" y="180855"/>
                      <a:pt x="466076" y="233018"/>
                      <a:pt x="401730" y="233018"/>
                    </a:cubicBezTo>
                    <a:lnTo>
                      <a:pt x="116509" y="233018"/>
                    </a:lnTo>
                    <a:cubicBezTo>
                      <a:pt x="52163" y="233018"/>
                      <a:pt x="0" y="180855"/>
                      <a:pt x="0" y="116509"/>
                    </a:cubicBezTo>
                    <a:lnTo>
                      <a:pt x="0" y="116509"/>
                    </a:lnTo>
                    <a:cubicBezTo>
                      <a:pt x="0" y="52163"/>
                      <a:pt x="52163" y="0"/>
                      <a:pt x="116509" y="0"/>
                    </a:cubicBezTo>
                    <a:close/>
                  </a:path>
                </a:pathLst>
              </a:custGeom>
              <a:solidFill>
                <a:srgbClr val="FFEFCA"/>
              </a:solidFill>
              <a:ln w="76200">
                <a:solidFill>
                  <a:srgbClr val="E94850"/>
                </a:solidFill>
              </a:ln>
            </p:spPr>
            <p:txBody>
              <a:bodyPr/>
              <a:lstStyle/>
              <a:p>
                <a:endParaRPr lang="vi-VN"/>
              </a:p>
            </p:txBody>
          </p:sp>
          <p:sp>
            <p:nvSpPr>
              <p:cNvPr id="31" name="TextBox 31"/>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32" name="TextBox 32"/>
            <p:cNvSpPr txBox="1"/>
            <p:nvPr/>
          </p:nvSpPr>
          <p:spPr>
            <a:xfrm>
              <a:off x="8139450" y="3920106"/>
              <a:ext cx="1967689" cy="639604"/>
            </a:xfrm>
            <a:prstGeom prst="rect">
              <a:avLst/>
            </a:prstGeom>
          </p:spPr>
          <p:txBody>
            <a:bodyPr lIns="0" tIns="0" rIns="0" bIns="0" rtlCol="0" anchor="t">
              <a:spAutoFit/>
            </a:bodyPr>
            <a:lstStyle/>
            <a:p>
              <a:pPr marL="0" lvl="0" indent="0" algn="ctr">
                <a:lnSpc>
                  <a:spcPts val="4320"/>
                </a:lnSpc>
                <a:spcBef>
                  <a:spcPct val="0"/>
                </a:spcBef>
              </a:pPr>
              <a:r>
                <a:rPr lang="en-US" sz="4000" spc="160">
                  <a:solidFill>
                    <a:srgbClr val="E94850"/>
                  </a:solidFill>
                  <a:latin typeface="Funtastic"/>
                </a:rPr>
                <a:t>1.8.3</a:t>
              </a:r>
            </a:p>
          </p:txBody>
        </p:sp>
      </p:grpSp>
      <p:sp>
        <p:nvSpPr>
          <p:cNvPr id="33" name="TextBox 33"/>
          <p:cNvSpPr txBox="1"/>
          <p:nvPr/>
        </p:nvSpPr>
        <p:spPr>
          <a:xfrm>
            <a:off x="7312992" y="4825017"/>
            <a:ext cx="3725173" cy="2362200"/>
          </a:xfrm>
          <a:prstGeom prst="rect">
            <a:avLst/>
          </a:prstGeom>
        </p:spPr>
        <p:txBody>
          <a:bodyPr lIns="0" tIns="0" rIns="0" bIns="0" rtlCol="0" anchor="t">
            <a:spAutoFit/>
          </a:bodyPr>
          <a:lstStyle/>
          <a:p>
            <a:pPr algn="ctr">
              <a:lnSpc>
                <a:spcPts val="4723"/>
              </a:lnSpc>
            </a:pPr>
            <a:r>
              <a:rPr lang="en-US" sz="3936" spc="157">
                <a:solidFill>
                  <a:srgbClr val="E94850"/>
                </a:solidFill>
                <a:latin typeface="Calistoga"/>
              </a:rPr>
              <a:t>CHIẾN LƯỢC MARKETING DÀI HẠN</a:t>
            </a:r>
          </a:p>
          <a:p>
            <a:pPr marL="0" lvl="0" indent="0" algn="ctr">
              <a:lnSpc>
                <a:spcPts val="4723"/>
              </a:lnSpc>
            </a:pPr>
            <a:endParaRPr lang="en-US" sz="3936" spc="157">
              <a:solidFill>
                <a:srgbClr val="E94850"/>
              </a:solidFill>
              <a:latin typeface="Calistoga"/>
            </a:endParaRPr>
          </a:p>
        </p:txBody>
      </p:sp>
      <p:grpSp>
        <p:nvGrpSpPr>
          <p:cNvPr id="34" name="Group 34"/>
          <p:cNvGrpSpPr/>
          <p:nvPr/>
        </p:nvGrpSpPr>
        <p:grpSpPr>
          <a:xfrm>
            <a:off x="7596933" y="210202"/>
            <a:ext cx="3328073" cy="3328071"/>
            <a:chOff x="121881" y="0"/>
            <a:chExt cx="4437430" cy="4437428"/>
          </a:xfrm>
        </p:grpSpPr>
        <p:grpSp>
          <p:nvGrpSpPr>
            <p:cNvPr id="35" name="Group 35"/>
            <p:cNvGrpSpPr/>
            <p:nvPr/>
          </p:nvGrpSpPr>
          <p:grpSpPr>
            <a:xfrm>
              <a:off x="121881" y="0"/>
              <a:ext cx="4437430" cy="4437428"/>
              <a:chOff x="28719" y="0"/>
              <a:chExt cx="1045594" cy="1045594"/>
            </a:xfrm>
          </p:grpSpPr>
          <p:sp>
            <p:nvSpPr>
              <p:cNvPr id="36" name="Freeform 36"/>
              <p:cNvSpPr/>
              <p:nvPr/>
            </p:nvSpPr>
            <p:spPr>
              <a:xfrm>
                <a:off x="28719" y="0"/>
                <a:ext cx="1045594" cy="1045594"/>
              </a:xfrm>
              <a:custGeom>
                <a:avLst/>
                <a:gdLst/>
                <a:ahLst/>
                <a:cxnLst/>
                <a:rect l="l" t="t" r="r" b="b"/>
                <a:pathLst>
                  <a:path w="1045594" h="1045594">
                    <a:moveTo>
                      <a:pt x="522797" y="0"/>
                    </a:moveTo>
                    <a:cubicBezTo>
                      <a:pt x="811530" y="0"/>
                      <a:pt x="1045594" y="234064"/>
                      <a:pt x="1045594" y="522797"/>
                    </a:cubicBezTo>
                    <a:cubicBezTo>
                      <a:pt x="1045594" y="811530"/>
                      <a:pt x="811530" y="1045594"/>
                      <a:pt x="522797" y="1045594"/>
                    </a:cubicBezTo>
                    <a:cubicBezTo>
                      <a:pt x="234064" y="1045594"/>
                      <a:pt x="0" y="811530"/>
                      <a:pt x="0" y="522797"/>
                    </a:cubicBezTo>
                    <a:cubicBezTo>
                      <a:pt x="0" y="234064"/>
                      <a:pt x="234064" y="0"/>
                      <a:pt x="522797" y="0"/>
                    </a:cubicBezTo>
                    <a:lnTo>
                      <a:pt x="522797" y="0"/>
                    </a:lnTo>
                    <a:close/>
                  </a:path>
                </a:pathLst>
              </a:custGeom>
              <a:solidFill>
                <a:srgbClr val="FFEFCA"/>
              </a:solidFill>
              <a:ln w="114300">
                <a:solidFill>
                  <a:srgbClr val="E94850"/>
                </a:solidFill>
              </a:ln>
            </p:spPr>
            <p:txBody>
              <a:bodyPr/>
              <a:lstStyle/>
              <a:p>
                <a:endParaRPr lang="vi-VN"/>
              </a:p>
            </p:txBody>
          </p:sp>
          <p:sp>
            <p:nvSpPr>
              <p:cNvPr id="37" name="TextBox 37"/>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38" name="TextBox 38"/>
            <p:cNvSpPr txBox="1"/>
            <p:nvPr/>
          </p:nvSpPr>
          <p:spPr>
            <a:xfrm>
              <a:off x="453567" y="1206209"/>
              <a:ext cx="3774058" cy="2025008"/>
            </a:xfrm>
            <a:prstGeom prst="rect">
              <a:avLst/>
            </a:prstGeom>
          </p:spPr>
          <p:txBody>
            <a:bodyPr lIns="0" tIns="0" rIns="0" bIns="0" rtlCol="0" anchor="t">
              <a:spAutoFit/>
            </a:bodyPr>
            <a:lstStyle/>
            <a:p>
              <a:pPr marL="0" lvl="0" indent="0" algn="ctr">
                <a:lnSpc>
                  <a:spcPts val="4011"/>
                </a:lnSpc>
              </a:pPr>
              <a:r>
                <a:rPr lang="en-US" sz="3371" spc="134">
                  <a:solidFill>
                    <a:srgbClr val="E94850"/>
                  </a:solidFill>
                  <a:latin typeface="Calistoga"/>
                </a:rPr>
                <a:t>ĐỊNH VỊ THƯƠNG HIỆU</a:t>
              </a:r>
            </a:p>
          </p:txBody>
        </p:sp>
      </p:grpSp>
      <p:grpSp>
        <p:nvGrpSpPr>
          <p:cNvPr id="39" name="Group 39"/>
          <p:cNvGrpSpPr/>
          <p:nvPr/>
        </p:nvGrpSpPr>
        <p:grpSpPr>
          <a:xfrm>
            <a:off x="12746278" y="1091758"/>
            <a:ext cx="3323336" cy="3323334"/>
            <a:chOff x="125039" y="0"/>
            <a:chExt cx="4431115" cy="4431113"/>
          </a:xfrm>
        </p:grpSpPr>
        <p:grpSp>
          <p:nvGrpSpPr>
            <p:cNvPr id="40" name="Group 40"/>
            <p:cNvGrpSpPr/>
            <p:nvPr/>
          </p:nvGrpSpPr>
          <p:grpSpPr>
            <a:xfrm>
              <a:off x="125039" y="0"/>
              <a:ext cx="4431115" cy="4431113"/>
              <a:chOff x="29463" y="0"/>
              <a:chExt cx="1044106" cy="1044106"/>
            </a:xfrm>
          </p:grpSpPr>
          <p:sp>
            <p:nvSpPr>
              <p:cNvPr id="41" name="Freeform 41"/>
              <p:cNvSpPr/>
              <p:nvPr/>
            </p:nvSpPr>
            <p:spPr>
              <a:xfrm>
                <a:off x="29463" y="0"/>
                <a:ext cx="1044106" cy="1044106"/>
              </a:xfrm>
              <a:custGeom>
                <a:avLst/>
                <a:gdLst/>
                <a:ahLst/>
                <a:cxnLst/>
                <a:rect l="l" t="t" r="r" b="b"/>
                <a:pathLst>
                  <a:path w="1044106" h="1044106">
                    <a:moveTo>
                      <a:pt x="522053" y="0"/>
                    </a:moveTo>
                    <a:cubicBezTo>
                      <a:pt x="810375" y="0"/>
                      <a:pt x="1044106" y="233731"/>
                      <a:pt x="1044106" y="522053"/>
                    </a:cubicBezTo>
                    <a:cubicBezTo>
                      <a:pt x="1044106" y="810375"/>
                      <a:pt x="810375" y="1044106"/>
                      <a:pt x="522053" y="1044106"/>
                    </a:cubicBezTo>
                    <a:cubicBezTo>
                      <a:pt x="233731" y="1044106"/>
                      <a:pt x="0" y="810375"/>
                      <a:pt x="0" y="522053"/>
                    </a:cubicBezTo>
                    <a:cubicBezTo>
                      <a:pt x="0" y="233731"/>
                      <a:pt x="233731" y="0"/>
                      <a:pt x="522053" y="0"/>
                    </a:cubicBezTo>
                    <a:lnTo>
                      <a:pt x="522053" y="0"/>
                    </a:lnTo>
                    <a:close/>
                  </a:path>
                </a:pathLst>
              </a:custGeom>
              <a:solidFill>
                <a:srgbClr val="FFEFCA"/>
              </a:solidFill>
              <a:ln w="114300">
                <a:solidFill>
                  <a:srgbClr val="E94850"/>
                </a:solidFill>
              </a:ln>
            </p:spPr>
            <p:txBody>
              <a:bodyPr/>
              <a:lstStyle/>
              <a:p>
                <a:endParaRPr lang="vi-VN"/>
              </a:p>
            </p:txBody>
          </p:sp>
          <p:sp>
            <p:nvSpPr>
              <p:cNvPr id="42" name="TextBox 42"/>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43" name="TextBox 43"/>
            <p:cNvSpPr txBox="1"/>
            <p:nvPr/>
          </p:nvSpPr>
          <p:spPr>
            <a:xfrm>
              <a:off x="453567" y="866503"/>
              <a:ext cx="3774058" cy="2698109"/>
            </a:xfrm>
            <a:prstGeom prst="rect">
              <a:avLst/>
            </a:prstGeom>
          </p:spPr>
          <p:txBody>
            <a:bodyPr lIns="0" tIns="0" rIns="0" bIns="0" rtlCol="0" anchor="t">
              <a:spAutoFit/>
            </a:bodyPr>
            <a:lstStyle/>
            <a:p>
              <a:pPr marL="0" lvl="0" indent="0" algn="ctr">
                <a:lnSpc>
                  <a:spcPts val="4011"/>
                </a:lnSpc>
              </a:pPr>
              <a:r>
                <a:rPr lang="en-US" sz="3371" spc="134">
                  <a:solidFill>
                    <a:srgbClr val="E94850"/>
                  </a:solidFill>
                  <a:latin typeface="Calistoga"/>
                </a:rPr>
                <a:t>XÂY DỰNG CHIẾN LƯỢC THƯƠNG HIỆU</a:t>
              </a:r>
            </a:p>
          </p:txBody>
        </p:sp>
      </p:grpSp>
      <p:sp>
        <p:nvSpPr>
          <p:cNvPr id="44" name="AutoShape 44"/>
          <p:cNvSpPr/>
          <p:nvPr/>
        </p:nvSpPr>
        <p:spPr>
          <a:xfrm flipH="1">
            <a:off x="11038166" y="3557220"/>
            <a:ext cx="1910886" cy="934779"/>
          </a:xfrm>
          <a:prstGeom prst="line">
            <a:avLst/>
          </a:prstGeom>
          <a:ln w="47625" cap="flat">
            <a:solidFill>
              <a:srgbClr val="E94850"/>
            </a:solidFill>
            <a:prstDash val="solid"/>
            <a:headEnd type="none" w="sm" len="sm"/>
            <a:tailEnd type="arrow" w="med" len="sm"/>
          </a:ln>
        </p:spPr>
        <p:txBody>
          <a:bodyPr/>
          <a:lstStyle/>
          <a:p>
            <a:endParaRPr lang="vi-VN"/>
          </a:p>
        </p:txBody>
      </p:sp>
      <p:grpSp>
        <p:nvGrpSpPr>
          <p:cNvPr id="45" name="Group 45"/>
          <p:cNvGrpSpPr/>
          <p:nvPr/>
        </p:nvGrpSpPr>
        <p:grpSpPr>
          <a:xfrm>
            <a:off x="2030831" y="6185811"/>
            <a:ext cx="3510895" cy="3323334"/>
            <a:chOff x="0" y="0"/>
            <a:chExt cx="4681193" cy="4431113"/>
          </a:xfrm>
        </p:grpSpPr>
        <p:grpSp>
          <p:nvGrpSpPr>
            <p:cNvPr id="46" name="Group 46"/>
            <p:cNvGrpSpPr/>
            <p:nvPr/>
          </p:nvGrpSpPr>
          <p:grpSpPr>
            <a:xfrm>
              <a:off x="0" y="0"/>
              <a:ext cx="4681193" cy="4431113"/>
              <a:chOff x="0" y="0"/>
              <a:chExt cx="1103032" cy="1044106"/>
            </a:xfrm>
          </p:grpSpPr>
          <p:sp>
            <p:nvSpPr>
              <p:cNvPr id="47" name="Freeform 47"/>
              <p:cNvSpPr/>
              <p:nvPr/>
            </p:nvSpPr>
            <p:spPr>
              <a:xfrm>
                <a:off x="29463" y="0"/>
                <a:ext cx="1044106" cy="1044106"/>
              </a:xfrm>
              <a:custGeom>
                <a:avLst/>
                <a:gdLst/>
                <a:ahLst/>
                <a:cxnLst/>
                <a:rect l="l" t="t" r="r" b="b"/>
                <a:pathLst>
                  <a:path w="1044106" h="1044106">
                    <a:moveTo>
                      <a:pt x="522053" y="0"/>
                    </a:moveTo>
                    <a:cubicBezTo>
                      <a:pt x="810375" y="0"/>
                      <a:pt x="1044106" y="233731"/>
                      <a:pt x="1044106" y="522053"/>
                    </a:cubicBezTo>
                    <a:cubicBezTo>
                      <a:pt x="1044106" y="810375"/>
                      <a:pt x="810375" y="1044106"/>
                      <a:pt x="522053" y="1044106"/>
                    </a:cubicBezTo>
                    <a:cubicBezTo>
                      <a:pt x="233731" y="1044106"/>
                      <a:pt x="0" y="810375"/>
                      <a:pt x="0" y="522053"/>
                    </a:cubicBezTo>
                    <a:cubicBezTo>
                      <a:pt x="0" y="233731"/>
                      <a:pt x="233731" y="0"/>
                      <a:pt x="522053" y="0"/>
                    </a:cubicBezTo>
                    <a:lnTo>
                      <a:pt x="522053" y="0"/>
                    </a:lnTo>
                    <a:close/>
                  </a:path>
                </a:pathLst>
              </a:custGeom>
              <a:solidFill>
                <a:srgbClr val="FFEFCA"/>
              </a:solidFill>
              <a:ln w="114300">
                <a:solidFill>
                  <a:srgbClr val="E94850"/>
                </a:solidFill>
              </a:ln>
            </p:spPr>
            <p:txBody>
              <a:bodyPr/>
              <a:lstStyle/>
              <a:p>
                <a:endParaRPr lang="vi-VN"/>
              </a:p>
            </p:txBody>
          </p:sp>
          <p:sp>
            <p:nvSpPr>
              <p:cNvPr id="48" name="TextBox 48"/>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49" name="TextBox 49"/>
            <p:cNvSpPr txBox="1"/>
            <p:nvPr/>
          </p:nvSpPr>
          <p:spPr>
            <a:xfrm>
              <a:off x="453567" y="866502"/>
              <a:ext cx="3774059" cy="2698108"/>
            </a:xfrm>
            <a:prstGeom prst="rect">
              <a:avLst/>
            </a:prstGeom>
          </p:spPr>
          <p:txBody>
            <a:bodyPr lIns="0" tIns="0" rIns="0" bIns="0" rtlCol="0" anchor="t">
              <a:spAutoFit/>
            </a:bodyPr>
            <a:lstStyle/>
            <a:p>
              <a:pPr marL="0" lvl="0" indent="0" algn="ctr">
                <a:lnSpc>
                  <a:spcPts val="4011"/>
                </a:lnSpc>
              </a:pPr>
              <a:r>
                <a:rPr lang="en-US" sz="3371" spc="134">
                  <a:solidFill>
                    <a:srgbClr val="E94850"/>
                  </a:solidFill>
                  <a:latin typeface="Calistoga"/>
                </a:rPr>
                <a:t>XÂY DỰNG CHIẾN LƯỢC TRUYỀN THÔNG</a:t>
              </a:r>
            </a:p>
          </p:txBody>
        </p:sp>
      </p:grpSp>
      <p:sp>
        <p:nvSpPr>
          <p:cNvPr id="50" name="AutoShape 50"/>
          <p:cNvSpPr/>
          <p:nvPr/>
        </p:nvSpPr>
        <p:spPr>
          <a:xfrm flipV="1">
            <a:off x="5551603" y="6453091"/>
            <a:ext cx="1689066" cy="1309721"/>
          </a:xfrm>
          <a:prstGeom prst="line">
            <a:avLst/>
          </a:prstGeom>
          <a:ln w="47625" cap="flat">
            <a:solidFill>
              <a:srgbClr val="E94850"/>
            </a:solidFill>
            <a:prstDash val="solid"/>
            <a:headEnd type="none" w="sm" len="sm"/>
            <a:tailEnd type="arrow" w="med" len="sm"/>
          </a:ln>
        </p:spPr>
        <p:txBody>
          <a:bodyPr/>
          <a:lstStyle/>
          <a:p>
            <a:endParaRPr lang="vi-VN"/>
          </a:p>
        </p:txBody>
      </p:sp>
      <p:grpSp>
        <p:nvGrpSpPr>
          <p:cNvPr id="51" name="Group 51"/>
          <p:cNvGrpSpPr/>
          <p:nvPr/>
        </p:nvGrpSpPr>
        <p:grpSpPr>
          <a:xfrm>
            <a:off x="13103267" y="6292130"/>
            <a:ext cx="3510895" cy="3347018"/>
            <a:chOff x="0" y="0"/>
            <a:chExt cx="4681193" cy="4462691"/>
          </a:xfrm>
        </p:grpSpPr>
        <p:grpSp>
          <p:nvGrpSpPr>
            <p:cNvPr id="52" name="Group 52"/>
            <p:cNvGrpSpPr/>
            <p:nvPr/>
          </p:nvGrpSpPr>
          <p:grpSpPr>
            <a:xfrm>
              <a:off x="0" y="0"/>
              <a:ext cx="4681193" cy="4462691"/>
              <a:chOff x="0" y="0"/>
              <a:chExt cx="1103032" cy="1051547"/>
            </a:xfrm>
          </p:grpSpPr>
          <p:sp>
            <p:nvSpPr>
              <p:cNvPr id="53" name="Freeform 53"/>
              <p:cNvSpPr/>
              <p:nvPr/>
            </p:nvSpPr>
            <p:spPr>
              <a:xfrm>
                <a:off x="25743" y="0"/>
                <a:ext cx="1051547" cy="1051547"/>
              </a:xfrm>
              <a:custGeom>
                <a:avLst/>
                <a:gdLst/>
                <a:ahLst/>
                <a:cxnLst/>
                <a:rect l="l" t="t" r="r" b="b"/>
                <a:pathLst>
                  <a:path w="1051547" h="1051547">
                    <a:moveTo>
                      <a:pt x="525773" y="0"/>
                    </a:moveTo>
                    <a:cubicBezTo>
                      <a:pt x="816150" y="0"/>
                      <a:pt x="1051546" y="235397"/>
                      <a:pt x="1051546" y="525773"/>
                    </a:cubicBezTo>
                    <a:cubicBezTo>
                      <a:pt x="1051546" y="816150"/>
                      <a:pt x="816150" y="1051547"/>
                      <a:pt x="525773" y="1051547"/>
                    </a:cubicBezTo>
                    <a:cubicBezTo>
                      <a:pt x="235397" y="1051547"/>
                      <a:pt x="0" y="816150"/>
                      <a:pt x="0" y="525773"/>
                    </a:cubicBezTo>
                    <a:cubicBezTo>
                      <a:pt x="0" y="235397"/>
                      <a:pt x="235397" y="0"/>
                      <a:pt x="525773" y="0"/>
                    </a:cubicBezTo>
                    <a:lnTo>
                      <a:pt x="525773" y="0"/>
                    </a:lnTo>
                    <a:close/>
                  </a:path>
                </a:pathLst>
              </a:custGeom>
              <a:solidFill>
                <a:srgbClr val="FFEFCA"/>
              </a:solidFill>
              <a:ln w="114300">
                <a:solidFill>
                  <a:srgbClr val="E94850"/>
                </a:solidFill>
              </a:ln>
            </p:spPr>
            <p:txBody>
              <a:bodyPr/>
              <a:lstStyle/>
              <a:p>
                <a:endParaRPr lang="vi-VN"/>
              </a:p>
            </p:txBody>
          </p:sp>
          <p:sp>
            <p:nvSpPr>
              <p:cNvPr id="54" name="TextBox 54"/>
              <p:cNvSpPr txBox="1"/>
              <p:nvPr/>
            </p:nvSpPr>
            <p:spPr>
              <a:xfrm>
                <a:off x="76200" y="47625"/>
                <a:ext cx="660400" cy="688975"/>
              </a:xfrm>
              <a:prstGeom prst="rect">
                <a:avLst/>
              </a:prstGeom>
            </p:spPr>
            <p:txBody>
              <a:bodyPr lIns="50800" tIns="50800" rIns="50800" bIns="50800" rtlCol="0" anchor="ctr"/>
              <a:lstStyle/>
              <a:p>
                <a:pPr marL="0" lvl="0" indent="0" algn="ctr">
                  <a:lnSpc>
                    <a:spcPts val="2472"/>
                  </a:lnSpc>
                  <a:spcBef>
                    <a:spcPct val="0"/>
                  </a:spcBef>
                </a:pPr>
                <a:endParaRPr/>
              </a:p>
            </p:txBody>
          </p:sp>
        </p:grpSp>
        <p:sp>
          <p:nvSpPr>
            <p:cNvPr id="55" name="TextBox 55"/>
            <p:cNvSpPr txBox="1"/>
            <p:nvPr/>
          </p:nvSpPr>
          <p:spPr>
            <a:xfrm>
              <a:off x="404131" y="1023345"/>
              <a:ext cx="3872931" cy="3053151"/>
            </a:xfrm>
            <a:prstGeom prst="rect">
              <a:avLst/>
            </a:prstGeom>
          </p:spPr>
          <p:txBody>
            <a:bodyPr lIns="0" tIns="0" rIns="0" bIns="0" rtlCol="0" anchor="t">
              <a:spAutoFit/>
            </a:bodyPr>
            <a:lstStyle/>
            <a:p>
              <a:pPr marL="0" lvl="0" indent="0" algn="ctr">
                <a:lnSpc>
                  <a:spcPts val="3620"/>
                </a:lnSpc>
              </a:pPr>
              <a:r>
                <a:rPr lang="en-US" sz="3042" spc="121">
                  <a:solidFill>
                    <a:srgbClr val="E94850"/>
                  </a:solidFill>
                  <a:latin typeface="Calistoga"/>
                </a:rPr>
                <a:t>ĐO LƯỜNG VÀ HIỆU CHỈNH KẾ HOẠCH TRUYỀN THÔNG</a:t>
              </a:r>
            </a:p>
          </p:txBody>
        </p:sp>
      </p:grpSp>
      <p:sp>
        <p:nvSpPr>
          <p:cNvPr id="56" name="AutoShape 56"/>
          <p:cNvSpPr/>
          <p:nvPr/>
        </p:nvSpPr>
        <p:spPr>
          <a:xfrm flipH="1" flipV="1">
            <a:off x="11038166" y="6453091"/>
            <a:ext cx="2219318" cy="758780"/>
          </a:xfrm>
          <a:prstGeom prst="line">
            <a:avLst/>
          </a:prstGeom>
          <a:ln w="47625" cap="flat">
            <a:solidFill>
              <a:srgbClr val="E94850"/>
            </a:solidFill>
            <a:prstDash val="solid"/>
            <a:headEnd type="none" w="sm" len="sm"/>
            <a:tailEnd type="arrow" w="med" len="sm"/>
          </a:ln>
        </p:spPr>
        <p:txBody>
          <a:bodyPr/>
          <a:lstStyle/>
          <a:p>
            <a:endParaRPr lang="vi-V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TextBox 4"/>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5" name="Freeform 5"/>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0" name="Freeform 10"/>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1" name="Freeform 11"/>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2" name="Freeform 12"/>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5" name="Freeform 15"/>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6" name="Group 16"/>
          <p:cNvGrpSpPr/>
          <p:nvPr/>
        </p:nvGrpSpPr>
        <p:grpSpPr>
          <a:xfrm>
            <a:off x="1149663" y="1954057"/>
            <a:ext cx="15738153" cy="7304243"/>
            <a:chOff x="0" y="0"/>
            <a:chExt cx="20984204" cy="9738991"/>
          </a:xfrm>
        </p:grpSpPr>
        <p:grpSp>
          <p:nvGrpSpPr>
            <p:cNvPr id="17" name="Group 17"/>
            <p:cNvGrpSpPr/>
            <p:nvPr/>
          </p:nvGrpSpPr>
          <p:grpSpPr>
            <a:xfrm>
              <a:off x="0" y="0"/>
              <a:ext cx="20984204" cy="9738991"/>
              <a:chOff x="0" y="0"/>
              <a:chExt cx="2384544" cy="1106692"/>
            </a:xfrm>
          </p:grpSpPr>
          <p:sp>
            <p:nvSpPr>
              <p:cNvPr id="18" name="Freeform 18"/>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0" name="TextBox 20"/>
            <p:cNvSpPr txBox="1"/>
            <p:nvPr/>
          </p:nvSpPr>
          <p:spPr>
            <a:xfrm>
              <a:off x="905768" y="697333"/>
              <a:ext cx="19506948" cy="8394522"/>
            </a:xfrm>
            <a:prstGeom prst="rect">
              <a:avLst/>
            </a:prstGeom>
          </p:spPr>
          <p:txBody>
            <a:bodyPr wrap="square" lIns="0" tIns="0" rIns="0" bIns="0" rtlCol="0" anchor="t">
              <a:spAutoFit/>
            </a:bodyPr>
            <a:lstStyle/>
            <a:p>
              <a:pPr>
                <a:lnSpc>
                  <a:spcPts val="5494"/>
                </a:lnSpc>
              </a:pPr>
              <a:r>
                <a:rPr lang="en-US" sz="3924">
                  <a:solidFill>
                    <a:srgbClr val="000000"/>
                  </a:solidFill>
                  <a:latin typeface="Calistoga"/>
                </a:rPr>
                <a:t>a.  Các công cụ marketing truyền thống</a:t>
              </a:r>
            </a:p>
            <a:p>
              <a:pPr marL="847404" lvl="1" indent="-423702">
                <a:lnSpc>
                  <a:spcPts val="5494"/>
                </a:lnSpc>
                <a:buFont typeface="Arial"/>
                <a:buChar char="•"/>
              </a:pPr>
              <a:r>
                <a:rPr lang="en-US" sz="3924" spc="58">
                  <a:solidFill>
                    <a:srgbClr val="000000"/>
                  </a:solidFill>
                  <a:latin typeface="Montserrat" pitchFamily="2" charset="0"/>
                </a:rPr>
                <a:t>Ăn Vặt IMClub sẽ sử dụng tờ rơi, catalog để quảng bá tăng thêm đối tượng biết về sản phẩm, trang web của chúng tôi.</a:t>
              </a:r>
            </a:p>
            <a:p>
              <a:pPr>
                <a:lnSpc>
                  <a:spcPts val="5494"/>
                </a:lnSpc>
              </a:pPr>
              <a:r>
                <a:rPr lang="en-US" sz="3924">
                  <a:solidFill>
                    <a:srgbClr val="000000"/>
                  </a:solidFill>
                  <a:latin typeface="Calistoga"/>
                </a:rPr>
                <a:t>b.  E-marketing</a:t>
              </a:r>
            </a:p>
            <a:p>
              <a:pPr marL="847404" lvl="1" indent="-423702">
                <a:lnSpc>
                  <a:spcPts val="5494"/>
                </a:lnSpc>
                <a:buFont typeface="Arial"/>
                <a:buChar char="•"/>
              </a:pPr>
              <a:r>
                <a:rPr lang="en-US" sz="3924" spc="58">
                  <a:solidFill>
                    <a:srgbClr val="000000"/>
                  </a:solidFill>
                  <a:latin typeface="Montserrat" pitchFamily="2" charset="0"/>
                </a:rPr>
                <a:t>www.foody.vn, www.lozi.vn, www.diadiemanuong.com,…</a:t>
              </a:r>
            </a:p>
            <a:p>
              <a:pPr marL="847404" lvl="1" indent="-423702" algn="l">
                <a:lnSpc>
                  <a:spcPts val="5494"/>
                </a:lnSpc>
                <a:buFont typeface="Arial"/>
                <a:buChar char="•"/>
              </a:pPr>
              <a:r>
                <a:rPr lang="en-US" sz="3924" spc="58">
                  <a:solidFill>
                    <a:srgbClr val="000000"/>
                  </a:solidFill>
                  <a:latin typeface="Montserrat" pitchFamily="2" charset="0"/>
                </a:rPr>
                <a:t>Tối ưu hóa công cụ tìm kiếm: là một quy trình nâng cao thứ hạng của website trên các công cụ tìm kiếm.</a:t>
              </a:r>
            </a:p>
          </p:txBody>
        </p:sp>
      </p:grpSp>
      <p:grpSp>
        <p:nvGrpSpPr>
          <p:cNvPr id="21" name="Group 21"/>
          <p:cNvGrpSpPr/>
          <p:nvPr/>
        </p:nvGrpSpPr>
        <p:grpSpPr>
          <a:xfrm>
            <a:off x="1464575" y="330106"/>
            <a:ext cx="15358850" cy="1553802"/>
            <a:chOff x="0" y="0"/>
            <a:chExt cx="20478467" cy="2071736"/>
          </a:xfrm>
        </p:grpSpPr>
        <p:grpSp>
          <p:nvGrpSpPr>
            <p:cNvPr id="22" name="Group 22"/>
            <p:cNvGrpSpPr/>
            <p:nvPr/>
          </p:nvGrpSpPr>
          <p:grpSpPr>
            <a:xfrm>
              <a:off x="0" y="0"/>
              <a:ext cx="20478467" cy="2071736"/>
              <a:chOff x="0" y="0"/>
              <a:chExt cx="4004348" cy="405106"/>
            </a:xfrm>
          </p:grpSpPr>
          <p:sp>
            <p:nvSpPr>
              <p:cNvPr id="23" name="Freeform 23"/>
              <p:cNvSpPr/>
              <p:nvPr/>
            </p:nvSpPr>
            <p:spPr>
              <a:xfrm>
                <a:off x="0" y="0"/>
                <a:ext cx="4004348" cy="405106"/>
              </a:xfrm>
              <a:custGeom>
                <a:avLst/>
                <a:gdLst/>
                <a:ahLst/>
                <a:cxnLst/>
                <a:rect l="l" t="t" r="r" b="b"/>
                <a:pathLst>
                  <a:path w="4004348" h="405106">
                    <a:moveTo>
                      <a:pt x="25708" y="0"/>
                    </a:moveTo>
                    <a:lnTo>
                      <a:pt x="3978640" y="0"/>
                    </a:lnTo>
                    <a:cubicBezTo>
                      <a:pt x="3985458" y="0"/>
                      <a:pt x="3991997" y="2708"/>
                      <a:pt x="3996818" y="7530"/>
                    </a:cubicBezTo>
                    <a:cubicBezTo>
                      <a:pt x="4001639" y="12351"/>
                      <a:pt x="4004348" y="18889"/>
                      <a:pt x="4004348" y="25708"/>
                    </a:cubicBezTo>
                    <a:lnTo>
                      <a:pt x="4004348" y="379399"/>
                    </a:lnTo>
                    <a:cubicBezTo>
                      <a:pt x="4004348" y="386217"/>
                      <a:pt x="4001639" y="392755"/>
                      <a:pt x="3996818" y="397577"/>
                    </a:cubicBezTo>
                    <a:cubicBezTo>
                      <a:pt x="3991997" y="402398"/>
                      <a:pt x="3985458" y="405106"/>
                      <a:pt x="3978640" y="405106"/>
                    </a:cubicBezTo>
                    <a:lnTo>
                      <a:pt x="25708" y="405106"/>
                    </a:lnTo>
                    <a:cubicBezTo>
                      <a:pt x="18889" y="405106"/>
                      <a:pt x="12351" y="402398"/>
                      <a:pt x="7530" y="397577"/>
                    </a:cubicBezTo>
                    <a:cubicBezTo>
                      <a:pt x="2708" y="392755"/>
                      <a:pt x="0" y="386217"/>
                      <a:pt x="0" y="379399"/>
                    </a:cubicBezTo>
                    <a:lnTo>
                      <a:pt x="0" y="25708"/>
                    </a:lnTo>
                    <a:cubicBezTo>
                      <a:pt x="0" y="18889"/>
                      <a:pt x="2708" y="12351"/>
                      <a:pt x="7530" y="7530"/>
                    </a:cubicBezTo>
                    <a:cubicBezTo>
                      <a:pt x="12351" y="2708"/>
                      <a:pt x="18889" y="0"/>
                      <a:pt x="25708" y="0"/>
                    </a:cubicBezTo>
                    <a:close/>
                  </a:path>
                </a:pathLst>
              </a:custGeom>
              <a:solidFill>
                <a:srgbClr val="FFEFCA"/>
              </a:solidFill>
              <a:ln w="104775">
                <a:solidFill>
                  <a:srgbClr val="E94850"/>
                </a:solidFill>
              </a:ln>
            </p:spPr>
            <p:txBody>
              <a:bodyPr/>
              <a:lstStyle/>
              <a:p>
                <a:endParaRPr lang="vi-VN"/>
              </a:p>
            </p:txBody>
          </p:sp>
          <p:sp>
            <p:nvSpPr>
              <p:cNvPr id="24" name="TextBox 2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5" name="TextBox 25"/>
            <p:cNvSpPr txBox="1"/>
            <p:nvPr/>
          </p:nvSpPr>
          <p:spPr>
            <a:xfrm>
              <a:off x="0" y="591794"/>
              <a:ext cx="20478467"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XÁC ĐỊNH CẤU TRÚC NỀN MÓNG THƯƠNG HIỆU</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61143" y="1797955"/>
            <a:ext cx="14828340" cy="7425815"/>
          </a:xfrm>
          <a:prstGeom prst="rect">
            <a:avLst/>
          </a:prstGeom>
        </p:spPr>
        <p:txBody>
          <a:bodyPr lIns="0" tIns="0" rIns="0" bIns="0" rtlCol="0" anchor="t">
            <a:spAutoFit/>
          </a:bodyPr>
          <a:lstStyle/>
          <a:p>
            <a:pPr>
              <a:lnSpc>
                <a:spcPts val="5271"/>
              </a:lnSpc>
            </a:pPr>
            <a:endParaRPr>
              <a:latin typeface="Montserrat" pitchFamily="2" charset="0"/>
            </a:endParaRPr>
          </a:p>
          <a:p>
            <a:pPr marL="812891" lvl="1" indent="-406446">
              <a:lnSpc>
                <a:spcPts val="5271"/>
              </a:lnSpc>
              <a:buFont typeface="Arial"/>
              <a:buChar char="•"/>
            </a:pPr>
            <a:r>
              <a:rPr lang="en-US" sz="3765" spc="67">
                <a:solidFill>
                  <a:srgbClr val="000000"/>
                </a:solidFill>
                <a:latin typeface="Montserrat" pitchFamily="2" charset="0"/>
              </a:rPr>
              <a:t>Email marketing</a:t>
            </a:r>
          </a:p>
          <a:p>
            <a:pPr marL="812891" lvl="1" indent="-406446">
              <a:lnSpc>
                <a:spcPts val="5271"/>
              </a:lnSpc>
              <a:buFont typeface="Arial"/>
              <a:buChar char="•"/>
            </a:pPr>
            <a:r>
              <a:rPr lang="en-US" sz="3765" spc="67">
                <a:solidFill>
                  <a:srgbClr val="000000"/>
                </a:solidFill>
                <a:latin typeface="Montserrat" pitchFamily="2" charset="0"/>
              </a:rPr>
              <a:t>Thăm dò nhu cầu mới của khách hàng để có những thay đổi phù hợp với nhu cầu của người tiêu dùng</a:t>
            </a:r>
          </a:p>
          <a:p>
            <a:pPr marL="812891" lvl="1" indent="-406446">
              <a:lnSpc>
                <a:spcPts val="5271"/>
              </a:lnSpc>
              <a:buFont typeface="Arial"/>
              <a:buChar char="•"/>
            </a:pPr>
            <a:r>
              <a:rPr lang="en-US" sz="3765" spc="67">
                <a:solidFill>
                  <a:srgbClr val="000000"/>
                </a:solidFill>
                <a:latin typeface="Montserrat" pitchFamily="2" charset="0"/>
              </a:rPr>
              <a:t>Thay đổi theo thời gian để phù hợp với thị hiếu và nhu cầu ngày càng cao của thị trường</a:t>
            </a:r>
          </a:p>
          <a:p>
            <a:pPr marL="812891" lvl="1" indent="-406446">
              <a:lnSpc>
                <a:spcPts val="5271"/>
              </a:lnSpc>
              <a:buFont typeface="Arial"/>
              <a:buChar char="•"/>
            </a:pPr>
            <a:r>
              <a:rPr lang="en-US" sz="3765" spc="67">
                <a:solidFill>
                  <a:srgbClr val="000000"/>
                </a:solidFill>
                <a:latin typeface="Montserrat" pitchFamily="2" charset="0"/>
              </a:rPr>
              <a:t>Xác định những giá trị của khách hàng trong dài hạn </a:t>
            </a:r>
          </a:p>
          <a:p>
            <a:pPr marL="812891" lvl="1" indent="-406446">
              <a:lnSpc>
                <a:spcPts val="5271"/>
              </a:lnSpc>
              <a:buFont typeface="Arial"/>
              <a:buChar char="•"/>
            </a:pPr>
            <a:r>
              <a:rPr lang="en-US" sz="3765" spc="67">
                <a:solidFill>
                  <a:srgbClr val="000000"/>
                </a:solidFill>
                <a:latin typeface="Montserrat" pitchFamily="2" charset="0"/>
              </a:rPr>
              <a:t>Tư vấn miễn phí cho khách hàng </a:t>
            </a:r>
          </a:p>
          <a:p>
            <a:pPr marL="812891" lvl="1" indent="-406446">
              <a:lnSpc>
                <a:spcPts val="5271"/>
              </a:lnSpc>
              <a:buFont typeface="Arial"/>
              <a:buChar char="•"/>
            </a:pPr>
            <a:r>
              <a:rPr lang="en-US" sz="3765" spc="67">
                <a:solidFill>
                  <a:srgbClr val="000000"/>
                </a:solidFill>
                <a:latin typeface="Montserrat" pitchFamily="2" charset="0"/>
              </a:rPr>
              <a:t>Tặng thêm quà phiếu giảm giá khi mua sản phẩm với số lượng nhiều</a:t>
            </a:r>
          </a:p>
          <a:p>
            <a:pPr algn="l">
              <a:lnSpc>
                <a:spcPts val="5271"/>
              </a:lnSpc>
            </a:pPr>
            <a:endParaRPr lang="en-US" sz="3765" spc="67">
              <a:solidFill>
                <a:srgbClr val="000000"/>
              </a:solidFill>
              <a:latin typeface="Montserrat" pitchFamily="2" charset="0"/>
            </a:endParaRPr>
          </a:p>
        </p:txBody>
      </p:sp>
      <p:grpSp>
        <p:nvGrpSpPr>
          <p:cNvPr id="20" name="Group 20"/>
          <p:cNvGrpSpPr/>
          <p:nvPr/>
        </p:nvGrpSpPr>
        <p:grpSpPr>
          <a:xfrm>
            <a:off x="5180694" y="249199"/>
            <a:ext cx="7926612" cy="1553802"/>
            <a:chOff x="0" y="0"/>
            <a:chExt cx="10568815" cy="2071736"/>
          </a:xfrm>
        </p:grpSpPr>
        <p:grpSp>
          <p:nvGrpSpPr>
            <p:cNvPr id="21" name="Group 21"/>
            <p:cNvGrpSpPr/>
            <p:nvPr/>
          </p:nvGrpSpPr>
          <p:grpSpPr>
            <a:xfrm>
              <a:off x="0" y="0"/>
              <a:ext cx="10568815" cy="2071736"/>
              <a:chOff x="0" y="0"/>
              <a:chExt cx="2066620" cy="405106"/>
            </a:xfrm>
          </p:grpSpPr>
          <p:sp>
            <p:nvSpPr>
              <p:cNvPr id="22" name="Freeform 22"/>
              <p:cNvSpPr/>
              <p:nvPr/>
            </p:nvSpPr>
            <p:spPr>
              <a:xfrm>
                <a:off x="0" y="0"/>
                <a:ext cx="2066620" cy="405106"/>
              </a:xfrm>
              <a:custGeom>
                <a:avLst/>
                <a:gdLst/>
                <a:ahLst/>
                <a:cxnLst/>
                <a:rect l="l" t="t" r="r" b="b"/>
                <a:pathLst>
                  <a:path w="2066620" h="405106">
                    <a:moveTo>
                      <a:pt x="49812" y="0"/>
                    </a:moveTo>
                    <a:lnTo>
                      <a:pt x="2016808" y="0"/>
                    </a:lnTo>
                    <a:cubicBezTo>
                      <a:pt x="2044319" y="0"/>
                      <a:pt x="2066620" y="22301"/>
                      <a:pt x="2066620" y="49812"/>
                    </a:cubicBezTo>
                    <a:lnTo>
                      <a:pt x="2066620" y="355294"/>
                    </a:lnTo>
                    <a:cubicBezTo>
                      <a:pt x="2066620" y="368505"/>
                      <a:pt x="2061372" y="381175"/>
                      <a:pt x="2052031" y="390517"/>
                    </a:cubicBezTo>
                    <a:cubicBezTo>
                      <a:pt x="2042689" y="399858"/>
                      <a:pt x="2030019" y="405106"/>
                      <a:pt x="2016808" y="405106"/>
                    </a:cubicBezTo>
                    <a:lnTo>
                      <a:pt x="49812" y="405106"/>
                    </a:lnTo>
                    <a:cubicBezTo>
                      <a:pt x="22301" y="405106"/>
                      <a:pt x="0" y="382805"/>
                      <a:pt x="0" y="355294"/>
                    </a:cubicBezTo>
                    <a:lnTo>
                      <a:pt x="0" y="49812"/>
                    </a:lnTo>
                    <a:cubicBezTo>
                      <a:pt x="0" y="36601"/>
                      <a:pt x="5248" y="23931"/>
                      <a:pt x="14590" y="14590"/>
                    </a:cubicBezTo>
                    <a:cubicBezTo>
                      <a:pt x="23931" y="5248"/>
                      <a:pt x="36601" y="0"/>
                      <a:pt x="49812" y="0"/>
                    </a:cubicBezTo>
                    <a:close/>
                  </a:path>
                </a:pathLst>
              </a:custGeom>
              <a:solidFill>
                <a:srgbClr val="FFEFCA"/>
              </a:solidFill>
              <a:ln w="104775">
                <a:solidFill>
                  <a:srgbClr val="E94850"/>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4" name="TextBox 24"/>
            <p:cNvSpPr txBox="1"/>
            <p:nvPr/>
          </p:nvSpPr>
          <p:spPr>
            <a:xfrm>
              <a:off x="0" y="591794"/>
              <a:ext cx="10568815"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ĐỊNH VỊ THƯƠNG HIỆU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839666"/>
            <a:ext cx="7894314" cy="6000473"/>
            <a:chOff x="0" y="0"/>
            <a:chExt cx="1196096" cy="909153"/>
          </a:xfrm>
        </p:grpSpPr>
        <p:sp>
          <p:nvSpPr>
            <p:cNvPr id="3" name="Freeform 3"/>
            <p:cNvSpPr/>
            <p:nvPr/>
          </p:nvSpPr>
          <p:spPr>
            <a:xfrm>
              <a:off x="0" y="0"/>
              <a:ext cx="1196096" cy="909153"/>
            </a:xfrm>
            <a:custGeom>
              <a:avLst/>
              <a:gdLst/>
              <a:ahLst/>
              <a:cxnLst/>
              <a:rect l="l" t="t" r="r" b="b"/>
              <a:pathLst>
                <a:path w="1196096" h="909153">
                  <a:moveTo>
                    <a:pt x="50015" y="0"/>
                  </a:moveTo>
                  <a:lnTo>
                    <a:pt x="1146080" y="0"/>
                  </a:lnTo>
                  <a:cubicBezTo>
                    <a:pt x="1173703" y="0"/>
                    <a:pt x="1196096" y="22393"/>
                    <a:pt x="1196096" y="50015"/>
                  </a:cubicBezTo>
                  <a:lnTo>
                    <a:pt x="1196096" y="859138"/>
                  </a:lnTo>
                  <a:cubicBezTo>
                    <a:pt x="1196096" y="886760"/>
                    <a:pt x="1173703" y="909153"/>
                    <a:pt x="1146080" y="909153"/>
                  </a:cubicBezTo>
                  <a:lnTo>
                    <a:pt x="50015" y="909153"/>
                  </a:lnTo>
                  <a:cubicBezTo>
                    <a:pt x="22393" y="909153"/>
                    <a:pt x="0" y="886760"/>
                    <a:pt x="0" y="859138"/>
                  </a:cubicBezTo>
                  <a:lnTo>
                    <a:pt x="0" y="50015"/>
                  </a:lnTo>
                  <a:cubicBezTo>
                    <a:pt x="0" y="22393"/>
                    <a:pt x="22393" y="0"/>
                    <a:pt x="50015"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904323">
            <a:off x="16639236" y="-125825"/>
            <a:ext cx="2551232" cy="1257062"/>
          </a:xfrm>
          <a:custGeom>
            <a:avLst/>
            <a:gdLst/>
            <a:ahLst/>
            <a:cxnLst/>
            <a:rect l="l" t="t" r="r" b="b"/>
            <a:pathLst>
              <a:path w="2551232" h="1257062">
                <a:moveTo>
                  <a:pt x="0" y="0"/>
                </a:moveTo>
                <a:lnTo>
                  <a:pt x="2551233" y="0"/>
                </a:lnTo>
                <a:lnTo>
                  <a:pt x="2551233" y="1257062"/>
                </a:lnTo>
                <a:lnTo>
                  <a:pt x="0" y="12570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7">
              <a:extLst>
                <a:ext uri="{96DAC541-7B7A-43D3-8B79-37D633B846F1}">
                  <asvg:svgBlip xmlns:asvg="http://schemas.microsoft.com/office/drawing/2016/SVG/main" r:embed="rId8"/>
                </a:ext>
              </a:extLst>
            </a:blip>
            <a:stretch>
              <a:fillRect b="-49055"/>
            </a:stretch>
          </a:blipFill>
        </p:spPr>
        <p:txBody>
          <a:bodyPr/>
          <a:lstStyle/>
          <a:p>
            <a:endParaRPr lang="vi-VN"/>
          </a:p>
        </p:txBody>
      </p:sp>
      <p:sp>
        <p:nvSpPr>
          <p:cNvPr id="8" name="Freeform 8"/>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7">
              <a:extLst>
                <a:ext uri="{96DAC541-7B7A-43D3-8B79-37D633B846F1}">
                  <asvg:svgBlip xmlns:asvg="http://schemas.microsoft.com/office/drawing/2016/SVG/main" r:embed="rId8"/>
                </a:ext>
              </a:extLst>
            </a:blip>
            <a:stretch>
              <a:fillRect b="-49055"/>
            </a:stretch>
          </a:blipFill>
        </p:spPr>
        <p:txBody>
          <a:bodyPr/>
          <a:lstStyle/>
          <a:p>
            <a:endParaRPr lang="vi-VN"/>
          </a:p>
        </p:txBody>
      </p:sp>
      <p:sp>
        <p:nvSpPr>
          <p:cNvPr id="9" name="Freeform 9"/>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9">
              <a:extLst>
                <a:ext uri="{96DAC541-7B7A-43D3-8B79-37D633B846F1}">
                  <asvg:svgBlip xmlns:asvg="http://schemas.microsoft.com/office/drawing/2016/SVG/main" r:embed="rId10"/>
                </a:ext>
              </a:extLst>
            </a:blip>
            <a:stretch>
              <a:fillRect b="-49055"/>
            </a:stretch>
          </a:blipFill>
        </p:spPr>
        <p:txBody>
          <a:bodyPr/>
          <a:lstStyle/>
          <a:p>
            <a:endParaRPr lang="vi-VN"/>
          </a:p>
        </p:txBody>
      </p:sp>
      <p:grpSp>
        <p:nvGrpSpPr>
          <p:cNvPr id="10" name="Group 10"/>
          <p:cNvGrpSpPr/>
          <p:nvPr/>
        </p:nvGrpSpPr>
        <p:grpSpPr>
          <a:xfrm>
            <a:off x="9647125" y="3891039"/>
            <a:ext cx="8682354" cy="5914910"/>
            <a:chOff x="0" y="0"/>
            <a:chExt cx="1315494" cy="896189"/>
          </a:xfrm>
        </p:grpSpPr>
        <p:sp>
          <p:nvSpPr>
            <p:cNvPr id="11" name="Freeform 11"/>
            <p:cNvSpPr/>
            <p:nvPr/>
          </p:nvSpPr>
          <p:spPr>
            <a:xfrm>
              <a:off x="0" y="0"/>
              <a:ext cx="1315495" cy="896189"/>
            </a:xfrm>
            <a:custGeom>
              <a:avLst/>
              <a:gdLst/>
              <a:ahLst/>
              <a:cxnLst/>
              <a:rect l="l" t="t" r="r" b="b"/>
              <a:pathLst>
                <a:path w="1315495" h="896189">
                  <a:moveTo>
                    <a:pt x="45476" y="0"/>
                  </a:moveTo>
                  <a:lnTo>
                    <a:pt x="1270019" y="0"/>
                  </a:lnTo>
                  <a:cubicBezTo>
                    <a:pt x="1295134" y="0"/>
                    <a:pt x="1315495" y="20360"/>
                    <a:pt x="1315495" y="45476"/>
                  </a:cubicBezTo>
                  <a:lnTo>
                    <a:pt x="1315495" y="850713"/>
                  </a:lnTo>
                  <a:cubicBezTo>
                    <a:pt x="1315495" y="862774"/>
                    <a:pt x="1310703" y="874341"/>
                    <a:pt x="1302175" y="882870"/>
                  </a:cubicBezTo>
                  <a:cubicBezTo>
                    <a:pt x="1293647" y="891398"/>
                    <a:pt x="1282080" y="896189"/>
                    <a:pt x="1270019" y="896189"/>
                  </a:cubicBezTo>
                  <a:lnTo>
                    <a:pt x="45476" y="896189"/>
                  </a:lnTo>
                  <a:cubicBezTo>
                    <a:pt x="20360" y="896189"/>
                    <a:pt x="0" y="875829"/>
                    <a:pt x="0" y="850713"/>
                  </a:cubicBezTo>
                  <a:lnTo>
                    <a:pt x="0" y="45476"/>
                  </a:lnTo>
                  <a:cubicBezTo>
                    <a:pt x="0" y="20360"/>
                    <a:pt x="20360" y="0"/>
                    <a:pt x="45476" y="0"/>
                  </a:cubicBezTo>
                  <a:close/>
                </a:path>
              </a:pathLst>
            </a:custGeom>
            <a:solidFill>
              <a:srgbClr val="FFEFCA"/>
            </a:solidFill>
            <a:ln w="266700">
              <a:solidFill>
                <a:srgbClr val="EF7A36"/>
              </a:solidFill>
            </a:ln>
          </p:spPr>
          <p:txBody>
            <a:bodyPr/>
            <a:lstStyle/>
            <a:p>
              <a:endParaRPr lang="vi-VN"/>
            </a:p>
          </p:txBody>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13" name="TextBox 13"/>
          <p:cNvSpPr txBox="1"/>
          <p:nvPr/>
        </p:nvSpPr>
        <p:spPr>
          <a:xfrm>
            <a:off x="1208359" y="3830897"/>
            <a:ext cx="1486146"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a:t>
            </a:r>
          </a:p>
        </p:txBody>
      </p:sp>
      <p:sp>
        <p:nvSpPr>
          <p:cNvPr id="14" name="TextBox 14"/>
          <p:cNvSpPr txBox="1"/>
          <p:nvPr/>
        </p:nvSpPr>
        <p:spPr>
          <a:xfrm>
            <a:off x="2423874" y="3504945"/>
            <a:ext cx="5000447" cy="726592"/>
          </a:xfrm>
          <a:prstGeom prst="rect">
            <a:avLst/>
          </a:prstGeom>
        </p:spPr>
        <p:txBody>
          <a:bodyPr lIns="0" tIns="0" rIns="0" bIns="0" rtlCol="0" anchor="t">
            <a:spAutoFit/>
          </a:bodyPr>
          <a:lstStyle/>
          <a:p>
            <a:pPr algn="ctr">
              <a:lnSpc>
                <a:spcPts val="5590"/>
              </a:lnSpc>
            </a:pPr>
            <a:endParaRPr/>
          </a:p>
        </p:txBody>
      </p:sp>
      <p:sp>
        <p:nvSpPr>
          <p:cNvPr id="15" name="TextBox 15"/>
          <p:cNvSpPr txBox="1"/>
          <p:nvPr/>
        </p:nvSpPr>
        <p:spPr>
          <a:xfrm>
            <a:off x="9940432" y="3830897"/>
            <a:ext cx="1486146"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2</a:t>
            </a:r>
          </a:p>
        </p:txBody>
      </p:sp>
      <p:sp>
        <p:nvSpPr>
          <p:cNvPr id="16" name="TextBox 16"/>
          <p:cNvSpPr txBox="1"/>
          <p:nvPr/>
        </p:nvSpPr>
        <p:spPr>
          <a:xfrm>
            <a:off x="2353515" y="5263928"/>
            <a:ext cx="6790485" cy="3887731"/>
          </a:xfrm>
          <a:prstGeom prst="rect">
            <a:avLst/>
          </a:prstGeom>
        </p:spPr>
        <p:txBody>
          <a:bodyPr lIns="0" tIns="0" rIns="0" bIns="0" rtlCol="0" anchor="t">
            <a:spAutoFit/>
          </a:bodyPr>
          <a:lstStyle/>
          <a:p>
            <a:pPr>
              <a:lnSpc>
                <a:spcPts val="7678"/>
              </a:lnSpc>
            </a:pPr>
            <a:r>
              <a:rPr lang="en-US" sz="5484">
                <a:solidFill>
                  <a:srgbClr val="E94850"/>
                </a:solidFill>
                <a:latin typeface="Montserrat" pitchFamily="2" charset="0"/>
              </a:rPr>
              <a:t>Một trong những món ăn vặt phổ biến và bán chạy nhất Việt Nam </a:t>
            </a:r>
          </a:p>
        </p:txBody>
      </p:sp>
      <p:sp>
        <p:nvSpPr>
          <p:cNvPr id="17" name="TextBox 17"/>
          <p:cNvSpPr txBox="1"/>
          <p:nvPr/>
        </p:nvSpPr>
        <p:spPr>
          <a:xfrm>
            <a:off x="11137559" y="5263928"/>
            <a:ext cx="7023555" cy="3842140"/>
          </a:xfrm>
          <a:prstGeom prst="rect">
            <a:avLst/>
          </a:prstGeom>
        </p:spPr>
        <p:txBody>
          <a:bodyPr lIns="0" tIns="0" rIns="0" bIns="0" rtlCol="0" anchor="t">
            <a:spAutoFit/>
          </a:bodyPr>
          <a:lstStyle/>
          <a:p>
            <a:pPr>
              <a:lnSpc>
                <a:spcPts val="7678"/>
              </a:lnSpc>
            </a:pPr>
            <a:r>
              <a:rPr lang="en-US" sz="5484">
                <a:solidFill>
                  <a:srgbClr val="E94850"/>
                </a:solidFill>
                <a:latin typeface="Montserrat" pitchFamily="2" charset="0"/>
              </a:rPr>
              <a:t>Thu được nhiều lợi nhuận một cách nhanh chóng và dễ dàng</a:t>
            </a:r>
          </a:p>
        </p:txBody>
      </p:sp>
      <p:sp>
        <p:nvSpPr>
          <p:cNvPr id="18" name="TextBox 18"/>
          <p:cNvSpPr txBox="1"/>
          <p:nvPr/>
        </p:nvSpPr>
        <p:spPr>
          <a:xfrm>
            <a:off x="3127127" y="685024"/>
            <a:ext cx="13039995" cy="2153238"/>
          </a:xfrm>
          <a:prstGeom prst="rect">
            <a:avLst/>
          </a:prstGeom>
        </p:spPr>
        <p:txBody>
          <a:bodyPr lIns="0" tIns="0" rIns="0" bIns="0" rtlCol="0" anchor="t">
            <a:spAutoFit/>
          </a:bodyPr>
          <a:lstStyle/>
          <a:p>
            <a:pPr algn="ctr">
              <a:lnSpc>
                <a:spcPts val="8514"/>
              </a:lnSpc>
            </a:pPr>
            <a:r>
              <a:rPr lang="en-US" sz="7037" spc="281">
                <a:solidFill>
                  <a:srgbClr val="E94850"/>
                </a:solidFill>
                <a:latin typeface="Calistoga"/>
              </a:rPr>
              <a:t> 1.1.1 LÝ DO XUẤT PHÁT Ý TƯỞNG KINH DOANH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11181" y="3274892"/>
            <a:ext cx="15015117" cy="4529222"/>
          </a:xfrm>
          <a:prstGeom prst="rect">
            <a:avLst/>
          </a:prstGeom>
        </p:spPr>
        <p:txBody>
          <a:bodyPr lIns="0" tIns="0" rIns="0" bIns="0" rtlCol="0" anchor="t">
            <a:spAutoFit/>
          </a:bodyPr>
          <a:lstStyle/>
          <a:p>
            <a:pPr marL="831715" lvl="1" indent="-415857">
              <a:lnSpc>
                <a:spcPts val="6009"/>
              </a:lnSpc>
              <a:buFont typeface="Arial"/>
              <a:buChar char="•"/>
            </a:pPr>
            <a:r>
              <a:rPr lang="en-US" sz="3852" b="1" spc="57">
                <a:solidFill>
                  <a:srgbClr val="000000"/>
                </a:solidFill>
                <a:latin typeface="Montserrat" pitchFamily="2" charset="0"/>
              </a:rPr>
              <a:t>Mục tiêu ngắn hạn: </a:t>
            </a:r>
            <a:r>
              <a:rPr lang="en-US" sz="3852" spc="57">
                <a:solidFill>
                  <a:srgbClr val="000000"/>
                </a:solidFill>
                <a:latin typeface="Montserrat" pitchFamily="2" charset="0"/>
              </a:rPr>
              <a:t>10000 khách thăm trang web của doanh nghiệp trong 6 tháng tới. Tăng doanh số bán hàng trong vòng 3 tháng đầu tiên.</a:t>
            </a:r>
          </a:p>
          <a:p>
            <a:pPr>
              <a:lnSpc>
                <a:spcPts val="6009"/>
              </a:lnSpc>
            </a:pPr>
            <a:endParaRPr lang="en-US" sz="3852" spc="57">
              <a:solidFill>
                <a:srgbClr val="000000"/>
              </a:solidFill>
              <a:latin typeface="Montserrat" pitchFamily="2" charset="0"/>
            </a:endParaRPr>
          </a:p>
          <a:p>
            <a:pPr marL="831715" lvl="1" indent="-415857" algn="l">
              <a:lnSpc>
                <a:spcPts val="6009"/>
              </a:lnSpc>
              <a:buFont typeface="Arial"/>
              <a:buChar char="•"/>
            </a:pPr>
            <a:r>
              <a:rPr lang="en-US" sz="3852" b="1" spc="57">
                <a:solidFill>
                  <a:srgbClr val="000000"/>
                </a:solidFill>
                <a:latin typeface="Montserrat" pitchFamily="2" charset="0"/>
              </a:rPr>
              <a:t>Mục tiêu dài hạn: </a:t>
            </a:r>
            <a:r>
              <a:rPr lang="en-US" sz="3852" spc="57">
                <a:solidFill>
                  <a:srgbClr val="000000"/>
                </a:solidFill>
                <a:latin typeface="Montserrat" pitchFamily="2" charset="0"/>
              </a:rPr>
              <a:t>là trang web về ăn vặt có số lượng khách truy cập nhiều nhất. </a:t>
            </a:r>
          </a:p>
        </p:txBody>
      </p:sp>
      <p:grpSp>
        <p:nvGrpSpPr>
          <p:cNvPr id="20" name="Group 20"/>
          <p:cNvGrpSpPr/>
          <p:nvPr/>
        </p:nvGrpSpPr>
        <p:grpSpPr>
          <a:xfrm>
            <a:off x="2835514" y="251540"/>
            <a:ext cx="12616972" cy="1465105"/>
            <a:chOff x="0" y="0"/>
            <a:chExt cx="16822629" cy="1953474"/>
          </a:xfrm>
        </p:grpSpPr>
        <p:grpSp>
          <p:nvGrpSpPr>
            <p:cNvPr id="21" name="Group 21"/>
            <p:cNvGrpSpPr/>
            <p:nvPr/>
          </p:nvGrpSpPr>
          <p:grpSpPr>
            <a:xfrm>
              <a:off x="0" y="0"/>
              <a:ext cx="16822629" cy="1953474"/>
              <a:chOff x="0" y="0"/>
              <a:chExt cx="3289487" cy="381981"/>
            </a:xfrm>
          </p:grpSpPr>
          <p:sp>
            <p:nvSpPr>
              <p:cNvPr id="22" name="Freeform 22"/>
              <p:cNvSpPr/>
              <p:nvPr/>
            </p:nvSpPr>
            <p:spPr>
              <a:xfrm>
                <a:off x="0" y="0"/>
                <a:ext cx="3289487" cy="381981"/>
              </a:xfrm>
              <a:custGeom>
                <a:avLst/>
                <a:gdLst/>
                <a:ahLst/>
                <a:cxnLst/>
                <a:rect l="l" t="t" r="r" b="b"/>
                <a:pathLst>
                  <a:path w="3289487" h="381981">
                    <a:moveTo>
                      <a:pt x="31294" y="0"/>
                    </a:moveTo>
                    <a:lnTo>
                      <a:pt x="3258193" y="0"/>
                    </a:lnTo>
                    <a:cubicBezTo>
                      <a:pt x="3266493" y="0"/>
                      <a:pt x="3274452" y="3297"/>
                      <a:pt x="3280321" y="9166"/>
                    </a:cubicBezTo>
                    <a:cubicBezTo>
                      <a:pt x="3286190" y="15035"/>
                      <a:pt x="3289487" y="22994"/>
                      <a:pt x="3289487" y="31294"/>
                    </a:cubicBezTo>
                    <a:lnTo>
                      <a:pt x="3289487" y="350687"/>
                    </a:lnTo>
                    <a:cubicBezTo>
                      <a:pt x="3289487" y="358987"/>
                      <a:pt x="3286190" y="366947"/>
                      <a:pt x="3280321" y="372815"/>
                    </a:cubicBezTo>
                    <a:cubicBezTo>
                      <a:pt x="3274452" y="378684"/>
                      <a:pt x="3266493" y="381981"/>
                      <a:pt x="3258193" y="381981"/>
                    </a:cubicBezTo>
                    <a:lnTo>
                      <a:pt x="31294" y="381981"/>
                    </a:lnTo>
                    <a:cubicBezTo>
                      <a:pt x="22994" y="381981"/>
                      <a:pt x="15035" y="378684"/>
                      <a:pt x="9166" y="372815"/>
                    </a:cubicBezTo>
                    <a:cubicBezTo>
                      <a:pt x="3297" y="366947"/>
                      <a:pt x="0" y="358987"/>
                      <a:pt x="0" y="350687"/>
                    </a:cubicBezTo>
                    <a:lnTo>
                      <a:pt x="0" y="31294"/>
                    </a:lnTo>
                    <a:cubicBezTo>
                      <a:pt x="0" y="22994"/>
                      <a:pt x="3297" y="15035"/>
                      <a:pt x="9166" y="9166"/>
                    </a:cubicBezTo>
                    <a:cubicBezTo>
                      <a:pt x="15035" y="3297"/>
                      <a:pt x="22994" y="0"/>
                      <a:pt x="31294" y="0"/>
                    </a:cubicBezTo>
                    <a:close/>
                  </a:path>
                </a:pathLst>
              </a:custGeom>
              <a:solidFill>
                <a:srgbClr val="FFEFCA"/>
              </a:solidFill>
              <a:ln w="104775">
                <a:solidFill>
                  <a:srgbClr val="E94850"/>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4" name="TextBox 24"/>
            <p:cNvSpPr txBox="1"/>
            <p:nvPr/>
          </p:nvSpPr>
          <p:spPr>
            <a:xfrm>
              <a:off x="0" y="532663"/>
              <a:ext cx="16822629"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XÂY DỰNG CHIẾN LƯỢC THƯƠNG HIỆU</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11181" y="3244131"/>
            <a:ext cx="15015117" cy="4581220"/>
          </a:xfrm>
          <a:prstGeom prst="rect">
            <a:avLst/>
          </a:prstGeom>
        </p:spPr>
        <p:txBody>
          <a:bodyPr lIns="0" tIns="0" rIns="0" bIns="0" rtlCol="0" anchor="t">
            <a:spAutoFit/>
          </a:bodyPr>
          <a:lstStyle/>
          <a:p>
            <a:pPr marL="831715" lvl="1" indent="-415857">
              <a:lnSpc>
                <a:spcPts val="6125"/>
              </a:lnSpc>
              <a:buFont typeface="Arial"/>
              <a:buChar char="•"/>
            </a:pPr>
            <a:r>
              <a:rPr lang="en-US" sz="3852" spc="57">
                <a:solidFill>
                  <a:srgbClr val="000000"/>
                </a:solidFill>
                <a:latin typeface="Montserrat" pitchFamily="2" charset="0"/>
              </a:rPr>
              <a:t> Tùy vào thực tế của thị trường, hoạt động của shop, ngân sách của các thời kỳ trước cũng như quy mô của chiến dịch, những yêu cầu và tính chất của khách hàng để lên kế hoạch truyền thông cho năm đó.</a:t>
            </a:r>
          </a:p>
          <a:p>
            <a:pPr marL="831715" lvl="1" indent="-415857" algn="l">
              <a:lnSpc>
                <a:spcPts val="6125"/>
              </a:lnSpc>
              <a:buFont typeface="Arial"/>
              <a:buChar char="•"/>
            </a:pPr>
            <a:r>
              <a:rPr lang="en-US" sz="3852" spc="57">
                <a:solidFill>
                  <a:srgbClr val="000000"/>
                </a:solidFill>
                <a:latin typeface="Montserrat" pitchFamily="2" charset="0"/>
              </a:rPr>
              <a:t> Kế hoạch chi tiết gồm tháng nào chi bao nhiêu tiền, quảng cáo thông qua kênh nào…</a:t>
            </a:r>
          </a:p>
        </p:txBody>
      </p:sp>
      <p:grpSp>
        <p:nvGrpSpPr>
          <p:cNvPr id="20" name="Group 20"/>
          <p:cNvGrpSpPr/>
          <p:nvPr/>
        </p:nvGrpSpPr>
        <p:grpSpPr>
          <a:xfrm>
            <a:off x="2615534" y="296147"/>
            <a:ext cx="13056933" cy="1465105"/>
            <a:chOff x="0" y="0"/>
            <a:chExt cx="17409243" cy="1953474"/>
          </a:xfrm>
        </p:grpSpPr>
        <p:grpSp>
          <p:nvGrpSpPr>
            <p:cNvPr id="21" name="Group 21"/>
            <p:cNvGrpSpPr/>
            <p:nvPr/>
          </p:nvGrpSpPr>
          <p:grpSpPr>
            <a:xfrm>
              <a:off x="0" y="0"/>
              <a:ext cx="17409243" cy="1953474"/>
              <a:chOff x="0" y="0"/>
              <a:chExt cx="3404193" cy="381981"/>
            </a:xfrm>
          </p:grpSpPr>
          <p:sp>
            <p:nvSpPr>
              <p:cNvPr id="22" name="Freeform 22"/>
              <p:cNvSpPr/>
              <p:nvPr/>
            </p:nvSpPr>
            <p:spPr>
              <a:xfrm>
                <a:off x="0" y="0"/>
                <a:ext cx="3404193" cy="381981"/>
              </a:xfrm>
              <a:custGeom>
                <a:avLst/>
                <a:gdLst/>
                <a:ahLst/>
                <a:cxnLst/>
                <a:rect l="l" t="t" r="r" b="b"/>
                <a:pathLst>
                  <a:path w="3404193" h="381981">
                    <a:moveTo>
                      <a:pt x="30240" y="0"/>
                    </a:moveTo>
                    <a:lnTo>
                      <a:pt x="3373954" y="0"/>
                    </a:lnTo>
                    <a:cubicBezTo>
                      <a:pt x="3381974" y="0"/>
                      <a:pt x="3389665" y="3186"/>
                      <a:pt x="3395337" y="8857"/>
                    </a:cubicBezTo>
                    <a:cubicBezTo>
                      <a:pt x="3401008" y="14528"/>
                      <a:pt x="3404193" y="22220"/>
                      <a:pt x="3404193" y="30240"/>
                    </a:cubicBezTo>
                    <a:lnTo>
                      <a:pt x="3404193" y="351741"/>
                    </a:lnTo>
                    <a:cubicBezTo>
                      <a:pt x="3404193" y="359762"/>
                      <a:pt x="3401008" y="367453"/>
                      <a:pt x="3395337" y="373124"/>
                    </a:cubicBezTo>
                    <a:cubicBezTo>
                      <a:pt x="3389665" y="378795"/>
                      <a:pt x="3381974" y="381981"/>
                      <a:pt x="3373954" y="381981"/>
                    </a:cubicBezTo>
                    <a:lnTo>
                      <a:pt x="30240" y="381981"/>
                    </a:lnTo>
                    <a:cubicBezTo>
                      <a:pt x="22220" y="381981"/>
                      <a:pt x="14528" y="378795"/>
                      <a:pt x="8857" y="373124"/>
                    </a:cubicBezTo>
                    <a:cubicBezTo>
                      <a:pt x="3186" y="367453"/>
                      <a:pt x="0" y="359762"/>
                      <a:pt x="0" y="351741"/>
                    </a:cubicBezTo>
                    <a:lnTo>
                      <a:pt x="0" y="30240"/>
                    </a:lnTo>
                    <a:cubicBezTo>
                      <a:pt x="0" y="22220"/>
                      <a:pt x="3186" y="14528"/>
                      <a:pt x="8857" y="8857"/>
                    </a:cubicBezTo>
                    <a:cubicBezTo>
                      <a:pt x="14528" y="3186"/>
                      <a:pt x="22220" y="0"/>
                      <a:pt x="30240" y="0"/>
                    </a:cubicBezTo>
                    <a:close/>
                  </a:path>
                </a:pathLst>
              </a:custGeom>
              <a:solidFill>
                <a:srgbClr val="FFEFCA"/>
              </a:solidFill>
              <a:ln w="104775">
                <a:solidFill>
                  <a:srgbClr val="E94850"/>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4" name="TextBox 24"/>
            <p:cNvSpPr txBox="1"/>
            <p:nvPr/>
          </p:nvSpPr>
          <p:spPr>
            <a:xfrm>
              <a:off x="312861" y="532663"/>
              <a:ext cx="16822629"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XÂY DỰNG CHIẾN LƯỢC TRUYỀN THÔNG</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149663" y="1954057"/>
            <a:ext cx="15738153" cy="7304243"/>
            <a:chOff x="0" y="0"/>
            <a:chExt cx="2384544" cy="1106692"/>
          </a:xfrm>
        </p:grpSpPr>
        <p:sp>
          <p:nvSpPr>
            <p:cNvPr id="3" name="Freeform 3"/>
            <p:cNvSpPr/>
            <p:nvPr/>
          </p:nvSpPr>
          <p:spPr>
            <a:xfrm>
              <a:off x="0" y="0"/>
              <a:ext cx="2384544" cy="1106692"/>
            </a:xfrm>
            <a:custGeom>
              <a:avLst/>
              <a:gdLst/>
              <a:ahLst/>
              <a:cxnLst/>
              <a:rect l="l" t="t" r="r" b="b"/>
              <a:pathLst>
                <a:path w="2384544" h="1106692">
                  <a:moveTo>
                    <a:pt x="25088" y="0"/>
                  </a:moveTo>
                  <a:lnTo>
                    <a:pt x="2359456" y="0"/>
                  </a:lnTo>
                  <a:cubicBezTo>
                    <a:pt x="2366110" y="0"/>
                    <a:pt x="2372491" y="2643"/>
                    <a:pt x="2377196" y="7348"/>
                  </a:cubicBezTo>
                  <a:cubicBezTo>
                    <a:pt x="2381901" y="12053"/>
                    <a:pt x="2384544" y="18434"/>
                    <a:pt x="2384544" y="25088"/>
                  </a:cubicBezTo>
                  <a:lnTo>
                    <a:pt x="2384544" y="1081604"/>
                  </a:lnTo>
                  <a:cubicBezTo>
                    <a:pt x="2384544" y="1095460"/>
                    <a:pt x="2373312" y="1106692"/>
                    <a:pt x="2359456" y="1106692"/>
                  </a:cubicBezTo>
                  <a:lnTo>
                    <a:pt x="25088" y="1106692"/>
                  </a:lnTo>
                  <a:cubicBezTo>
                    <a:pt x="18434" y="1106692"/>
                    <a:pt x="12053" y="1104049"/>
                    <a:pt x="7348" y="1099344"/>
                  </a:cubicBezTo>
                  <a:cubicBezTo>
                    <a:pt x="2643" y="1094639"/>
                    <a:pt x="0" y="1088258"/>
                    <a:pt x="0" y="1081604"/>
                  </a:cubicBezTo>
                  <a:lnTo>
                    <a:pt x="0" y="25088"/>
                  </a:lnTo>
                  <a:cubicBezTo>
                    <a:pt x="0" y="11232"/>
                    <a:pt x="11232" y="0"/>
                    <a:pt x="25088"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3141120" y="168769"/>
            <a:ext cx="2634760" cy="1496919"/>
          </a:xfrm>
          <a:prstGeom prst="rect">
            <a:avLst/>
          </a:prstGeom>
        </p:spPr>
        <p:txBody>
          <a:bodyPr lIns="0" tIns="0" rIns="0" bIns="0" rtlCol="0" anchor="t">
            <a:spAutoFit/>
          </a:bodyPr>
          <a:lstStyle/>
          <a:p>
            <a:pPr algn="ctr">
              <a:lnSpc>
                <a:spcPts val="10951"/>
              </a:lnSpc>
              <a:spcBef>
                <a:spcPct val="0"/>
              </a:spcBef>
            </a:pPr>
            <a:endParaRPr/>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9" name="TextBox 19"/>
          <p:cNvSpPr txBox="1"/>
          <p:nvPr/>
        </p:nvSpPr>
        <p:spPr>
          <a:xfrm>
            <a:off x="1503149" y="2391067"/>
            <a:ext cx="15031181" cy="6430222"/>
          </a:xfrm>
          <a:prstGeom prst="rect">
            <a:avLst/>
          </a:prstGeom>
        </p:spPr>
        <p:txBody>
          <a:bodyPr wrap="square" lIns="0" tIns="0" rIns="0" bIns="0" rtlCol="0" anchor="t">
            <a:spAutoFit/>
          </a:bodyPr>
          <a:lstStyle/>
          <a:p>
            <a:pPr marL="701491" lvl="1" indent="-350746">
              <a:lnSpc>
                <a:spcPts val="4613"/>
              </a:lnSpc>
              <a:buFont typeface="Arial"/>
              <a:buChar char="•"/>
            </a:pPr>
            <a:r>
              <a:rPr lang="en-US" sz="2800" spc="58">
                <a:solidFill>
                  <a:srgbClr val="000000"/>
                </a:solidFill>
                <a:latin typeface="Montserrat" pitchFamily="2" charset="0"/>
              </a:rPr>
              <a:t>Có bao nhiêu % người biết đến thương hiệu, trang web của chúng ta.</a:t>
            </a:r>
          </a:p>
          <a:p>
            <a:pPr marL="701491" lvl="1" indent="-350746">
              <a:lnSpc>
                <a:spcPts val="4613"/>
              </a:lnSpc>
              <a:buFont typeface="Arial"/>
              <a:buChar char="•"/>
            </a:pPr>
            <a:r>
              <a:rPr lang="en-US" sz="2800" spc="58">
                <a:solidFill>
                  <a:srgbClr val="000000"/>
                </a:solidFill>
                <a:latin typeface="Montserrat" pitchFamily="2" charset="0"/>
              </a:rPr>
              <a:t>Mối quan tâm của họ đến thương hiệu là gì dựa vào các mục, các từ khóa mà khách hàng dùng để tra cứu thông tin doanh nghiệp.</a:t>
            </a:r>
          </a:p>
          <a:p>
            <a:pPr marL="701491" lvl="1" indent="-350746">
              <a:lnSpc>
                <a:spcPts val="4613"/>
              </a:lnSpc>
              <a:buFont typeface="Arial"/>
              <a:buChar char="•"/>
            </a:pPr>
            <a:r>
              <a:rPr lang="en-US" sz="2800" spc="58">
                <a:solidFill>
                  <a:srgbClr val="000000"/>
                </a:solidFill>
                <a:latin typeface="Montserrat" pitchFamily="2" charset="0"/>
              </a:rPr>
              <a:t>Vị trí hiện diện của thương hiệu trong các công cụ tìm kiếm.</a:t>
            </a:r>
          </a:p>
          <a:p>
            <a:pPr marL="701491" lvl="1" indent="-350746">
              <a:lnSpc>
                <a:spcPts val="4613"/>
              </a:lnSpc>
              <a:buFont typeface="Arial"/>
              <a:buChar char="•"/>
            </a:pPr>
            <a:r>
              <a:rPr lang="en-US" sz="2800" spc="58">
                <a:solidFill>
                  <a:srgbClr val="000000"/>
                </a:solidFill>
                <a:latin typeface="Montserrat" pitchFamily="2" charset="0"/>
              </a:rPr>
              <a:t>Mức độ phổ biến thương hiệu ( số kết quả tìm kiếm).</a:t>
            </a:r>
          </a:p>
          <a:p>
            <a:pPr marL="701491" lvl="1" indent="-350746">
              <a:lnSpc>
                <a:spcPts val="4613"/>
              </a:lnSpc>
              <a:buFont typeface="Arial"/>
              <a:buChar char="•"/>
            </a:pPr>
            <a:r>
              <a:rPr lang="en-US" sz="2800" spc="58">
                <a:solidFill>
                  <a:srgbClr val="000000"/>
                </a:solidFill>
                <a:latin typeface="Montserrat" pitchFamily="2" charset="0"/>
              </a:rPr>
              <a:t>Mối liên hệ/nhận xét về thương hiệu đó thế nào? (thông qua các bài viết nhận xét đánh giá website, diễn đàn, facebook...).</a:t>
            </a:r>
          </a:p>
          <a:p>
            <a:pPr marL="701491" lvl="1" indent="-350746">
              <a:lnSpc>
                <a:spcPts val="4613"/>
              </a:lnSpc>
              <a:buFont typeface="Arial"/>
              <a:buChar char="•"/>
            </a:pPr>
            <a:r>
              <a:rPr lang="en-US" sz="2800" spc="58">
                <a:solidFill>
                  <a:srgbClr val="000000"/>
                </a:solidFill>
                <a:latin typeface="Montserrat" pitchFamily="2" charset="0"/>
              </a:rPr>
              <a:t>Hiệu quả các quảng cáo từ website, diễn đàn, facebook,... và các công cụ tìm kiếm.</a:t>
            </a:r>
          </a:p>
          <a:p>
            <a:pPr marL="701491" lvl="1" indent="-350746">
              <a:lnSpc>
                <a:spcPts val="4613"/>
              </a:lnSpc>
              <a:buFont typeface="Arial"/>
              <a:buChar char="•"/>
            </a:pPr>
            <a:r>
              <a:rPr lang="en-US" sz="2800" spc="58">
                <a:solidFill>
                  <a:srgbClr val="000000"/>
                </a:solidFill>
                <a:latin typeface="Montserrat" pitchFamily="2" charset="0"/>
              </a:rPr>
              <a:t>Sức mạnh của thương hiệu thông qua có bao nhiêu % người biết trực tiếp và gián tiếp.</a:t>
            </a:r>
          </a:p>
        </p:txBody>
      </p:sp>
      <p:grpSp>
        <p:nvGrpSpPr>
          <p:cNvPr id="20" name="Group 20"/>
          <p:cNvGrpSpPr/>
          <p:nvPr/>
        </p:nvGrpSpPr>
        <p:grpSpPr>
          <a:xfrm>
            <a:off x="507457" y="296147"/>
            <a:ext cx="17273087" cy="1465105"/>
            <a:chOff x="0" y="0"/>
            <a:chExt cx="23030782" cy="1953474"/>
          </a:xfrm>
        </p:grpSpPr>
        <p:grpSp>
          <p:nvGrpSpPr>
            <p:cNvPr id="21" name="Group 21"/>
            <p:cNvGrpSpPr/>
            <p:nvPr/>
          </p:nvGrpSpPr>
          <p:grpSpPr>
            <a:xfrm>
              <a:off x="0" y="0"/>
              <a:ext cx="23030782" cy="1953474"/>
              <a:chOff x="0" y="0"/>
              <a:chExt cx="4503426" cy="381981"/>
            </a:xfrm>
          </p:grpSpPr>
          <p:sp>
            <p:nvSpPr>
              <p:cNvPr id="22" name="Freeform 22"/>
              <p:cNvSpPr/>
              <p:nvPr/>
            </p:nvSpPr>
            <p:spPr>
              <a:xfrm>
                <a:off x="0" y="0"/>
                <a:ext cx="4503426" cy="381981"/>
              </a:xfrm>
              <a:custGeom>
                <a:avLst/>
                <a:gdLst/>
                <a:ahLst/>
                <a:cxnLst/>
                <a:rect l="l" t="t" r="r" b="b"/>
                <a:pathLst>
                  <a:path w="4503426" h="381981">
                    <a:moveTo>
                      <a:pt x="22859" y="0"/>
                    </a:moveTo>
                    <a:lnTo>
                      <a:pt x="4480567" y="0"/>
                    </a:lnTo>
                    <a:cubicBezTo>
                      <a:pt x="4486630" y="0"/>
                      <a:pt x="4492444" y="2408"/>
                      <a:pt x="4496731" y="6695"/>
                    </a:cubicBezTo>
                    <a:cubicBezTo>
                      <a:pt x="4501018" y="10982"/>
                      <a:pt x="4503426" y="16796"/>
                      <a:pt x="4503426" y="22859"/>
                    </a:cubicBezTo>
                    <a:lnTo>
                      <a:pt x="4503426" y="359123"/>
                    </a:lnTo>
                    <a:cubicBezTo>
                      <a:pt x="4503426" y="365185"/>
                      <a:pt x="4501018" y="370999"/>
                      <a:pt x="4496731" y="375286"/>
                    </a:cubicBezTo>
                    <a:cubicBezTo>
                      <a:pt x="4492444" y="379573"/>
                      <a:pt x="4486630" y="381981"/>
                      <a:pt x="4480567" y="381981"/>
                    </a:cubicBezTo>
                    <a:lnTo>
                      <a:pt x="22859" y="381981"/>
                    </a:lnTo>
                    <a:cubicBezTo>
                      <a:pt x="10234" y="381981"/>
                      <a:pt x="0" y="371747"/>
                      <a:pt x="0" y="359123"/>
                    </a:cubicBezTo>
                    <a:lnTo>
                      <a:pt x="0" y="22859"/>
                    </a:lnTo>
                    <a:cubicBezTo>
                      <a:pt x="0" y="16796"/>
                      <a:pt x="2408" y="10982"/>
                      <a:pt x="6695" y="6695"/>
                    </a:cubicBezTo>
                    <a:cubicBezTo>
                      <a:pt x="10982" y="2408"/>
                      <a:pt x="16796" y="0"/>
                      <a:pt x="22859" y="0"/>
                    </a:cubicBezTo>
                    <a:close/>
                  </a:path>
                </a:pathLst>
              </a:custGeom>
              <a:solidFill>
                <a:srgbClr val="FFEFCA"/>
              </a:solidFill>
              <a:ln w="104775">
                <a:solidFill>
                  <a:srgbClr val="E94850"/>
                </a:solidFill>
              </a:ln>
            </p:spPr>
            <p:txBody>
              <a:bodyPr/>
              <a:lstStyle/>
              <a:p>
                <a:endParaRPr lang="vi-V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24" name="TextBox 24"/>
            <p:cNvSpPr txBox="1"/>
            <p:nvPr/>
          </p:nvSpPr>
          <p:spPr>
            <a:xfrm>
              <a:off x="190560" y="532663"/>
              <a:ext cx="22649662" cy="945297"/>
            </a:xfrm>
            <a:prstGeom prst="rect">
              <a:avLst/>
            </a:prstGeom>
          </p:spPr>
          <p:txBody>
            <a:bodyPr lIns="0" tIns="0" rIns="0" bIns="0" rtlCol="0" anchor="t">
              <a:spAutoFit/>
            </a:bodyPr>
            <a:lstStyle/>
            <a:p>
              <a:pPr marL="0" lvl="0" indent="0" algn="ctr">
                <a:lnSpc>
                  <a:spcPts val="5354"/>
                </a:lnSpc>
                <a:spcBef>
                  <a:spcPct val="0"/>
                </a:spcBef>
              </a:pPr>
              <a:r>
                <a:rPr lang="en-US" sz="4958" spc="198">
                  <a:solidFill>
                    <a:srgbClr val="E94850"/>
                  </a:solidFill>
                  <a:latin typeface="Calistoga"/>
                </a:rPr>
                <a:t>ĐO LƯỜNG VÀ HIỆU CHỈNH KẾ HOẠCH TRUYỀN THÔNG</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7629694" y="518192"/>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2423874" y="3409608"/>
            <a:ext cx="5838106" cy="5261593"/>
          </a:xfrm>
          <a:custGeom>
            <a:avLst/>
            <a:gdLst/>
            <a:ahLst/>
            <a:cxnLst/>
            <a:rect l="l" t="t" r="r" b="b"/>
            <a:pathLst>
              <a:path w="5838106" h="5261593">
                <a:moveTo>
                  <a:pt x="0" y="0"/>
                </a:moveTo>
                <a:lnTo>
                  <a:pt x="5838106" y="0"/>
                </a:lnTo>
                <a:lnTo>
                  <a:pt x="5838106" y="5261593"/>
                </a:lnTo>
                <a:lnTo>
                  <a:pt x="0" y="526159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7826620" y="1284039"/>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2</a:t>
            </a:r>
          </a:p>
        </p:txBody>
      </p:sp>
      <p:sp>
        <p:nvSpPr>
          <p:cNvPr id="21" name="TextBox 21"/>
          <p:cNvSpPr txBox="1"/>
          <p:nvPr/>
        </p:nvSpPr>
        <p:spPr>
          <a:xfrm>
            <a:off x="8273183" y="4452704"/>
            <a:ext cx="8496793" cy="2066925"/>
          </a:xfrm>
          <a:prstGeom prst="rect">
            <a:avLst/>
          </a:prstGeom>
        </p:spPr>
        <p:txBody>
          <a:bodyPr lIns="0" tIns="0" rIns="0" bIns="0" rtlCol="0" anchor="t">
            <a:spAutoFit/>
          </a:bodyPr>
          <a:lstStyle/>
          <a:p>
            <a:pPr algn="ctr">
              <a:lnSpc>
                <a:spcPts val="8099"/>
              </a:lnSpc>
            </a:pPr>
            <a:r>
              <a:rPr lang="en-US" sz="7499" spc="299">
                <a:solidFill>
                  <a:srgbClr val="E94850"/>
                </a:solidFill>
                <a:effectLst>
                  <a:outerShdw blurRad="50800" dist="38100" algn="l" rotWithShape="0">
                    <a:prstClr val="black">
                      <a:alpha val="40000"/>
                    </a:prstClr>
                  </a:outerShdw>
                </a:effectLst>
                <a:latin typeface="Calistoga"/>
              </a:rPr>
              <a:t>XÂY DỰNG WEBSITE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AutoShape 2"/>
          <p:cNvSpPr/>
          <p:nvPr/>
        </p:nvSpPr>
        <p:spPr>
          <a:xfrm>
            <a:off x="3367301" y="2144306"/>
            <a:ext cx="11145239" cy="0"/>
          </a:xfrm>
          <a:prstGeom prst="line">
            <a:avLst/>
          </a:prstGeom>
          <a:ln w="95250" cap="flat">
            <a:solidFill>
              <a:srgbClr val="EF7A36"/>
            </a:solidFill>
            <a:prstDash val="solid"/>
            <a:headEnd type="none" w="sm" len="sm"/>
            <a:tailEnd type="none" w="sm" len="sm"/>
          </a:ln>
        </p:spPr>
        <p:txBody>
          <a:bodyPr/>
          <a:lstStyle/>
          <a:p>
            <a:endParaRPr lang="vi-VN"/>
          </a:p>
        </p:txBody>
      </p:sp>
      <p:sp>
        <p:nvSpPr>
          <p:cNvPr id="3" name="AutoShape 3"/>
          <p:cNvSpPr/>
          <p:nvPr/>
        </p:nvSpPr>
        <p:spPr>
          <a:xfrm flipV="1">
            <a:off x="14512540" y="2096681"/>
            <a:ext cx="0" cy="871421"/>
          </a:xfrm>
          <a:prstGeom prst="line">
            <a:avLst/>
          </a:prstGeom>
          <a:ln w="95250" cap="flat">
            <a:solidFill>
              <a:srgbClr val="EF7A36"/>
            </a:solidFill>
            <a:prstDash val="solid"/>
            <a:headEnd type="none" w="sm" len="sm"/>
            <a:tailEnd type="none" w="sm" len="sm"/>
          </a:ln>
        </p:spPr>
        <p:txBody>
          <a:bodyPr/>
          <a:lstStyle/>
          <a:p>
            <a:endParaRPr lang="vi-VN"/>
          </a:p>
        </p:txBody>
      </p:sp>
      <p:grpSp>
        <p:nvGrpSpPr>
          <p:cNvPr id="4" name="Group 4"/>
          <p:cNvGrpSpPr/>
          <p:nvPr/>
        </p:nvGrpSpPr>
        <p:grpSpPr>
          <a:xfrm>
            <a:off x="3196004" y="2096681"/>
            <a:ext cx="437845" cy="1309266"/>
            <a:chOff x="0" y="0"/>
            <a:chExt cx="583793" cy="1745687"/>
          </a:xfrm>
        </p:grpSpPr>
        <p:sp>
          <p:nvSpPr>
            <p:cNvPr id="5" name="AutoShape 5"/>
            <p:cNvSpPr/>
            <p:nvPr/>
          </p:nvSpPr>
          <p:spPr>
            <a:xfrm flipH="1" flipV="1">
              <a:off x="291897" y="0"/>
              <a:ext cx="0" cy="1161894"/>
            </a:xfrm>
            <a:prstGeom prst="line">
              <a:avLst/>
            </a:prstGeom>
            <a:ln w="127000" cap="flat">
              <a:solidFill>
                <a:srgbClr val="EF7A36"/>
              </a:solidFill>
              <a:prstDash val="solid"/>
              <a:headEnd type="none" w="sm" len="sm"/>
              <a:tailEnd type="none" w="sm" len="sm"/>
            </a:ln>
          </p:spPr>
          <p:txBody>
            <a:bodyPr/>
            <a:lstStyle/>
            <a:p>
              <a:endParaRPr lang="vi-VN"/>
            </a:p>
          </p:txBody>
        </p:sp>
        <p:sp>
          <p:nvSpPr>
            <p:cNvPr id="6" name="Freeform 6"/>
            <p:cNvSpPr/>
            <p:nvPr/>
          </p:nvSpPr>
          <p:spPr>
            <a:xfrm>
              <a:off x="0" y="1161894"/>
              <a:ext cx="583793" cy="583793"/>
            </a:xfrm>
            <a:custGeom>
              <a:avLst/>
              <a:gdLst/>
              <a:ahLst/>
              <a:cxnLst/>
              <a:rect l="l" t="t" r="r" b="b"/>
              <a:pathLst>
                <a:path w="583793" h="583793">
                  <a:moveTo>
                    <a:pt x="0" y="0"/>
                  </a:moveTo>
                  <a:lnTo>
                    <a:pt x="583793" y="0"/>
                  </a:lnTo>
                  <a:lnTo>
                    <a:pt x="583793" y="583793"/>
                  </a:lnTo>
                  <a:lnTo>
                    <a:pt x="0" y="583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sp>
        <p:nvSpPr>
          <p:cNvPr id="7" name="Freeform 7"/>
          <p:cNvSpPr/>
          <p:nvPr/>
        </p:nvSpPr>
        <p:spPr>
          <a:xfrm>
            <a:off x="14293618" y="2968102"/>
            <a:ext cx="437845" cy="437845"/>
          </a:xfrm>
          <a:custGeom>
            <a:avLst/>
            <a:gdLst/>
            <a:ahLst/>
            <a:cxnLst/>
            <a:rect l="l" t="t" r="r" b="b"/>
            <a:pathLst>
              <a:path w="437845" h="437845">
                <a:moveTo>
                  <a:pt x="0" y="0"/>
                </a:moveTo>
                <a:lnTo>
                  <a:pt x="437845" y="0"/>
                </a:lnTo>
                <a:lnTo>
                  <a:pt x="437845" y="437845"/>
                </a:lnTo>
                <a:lnTo>
                  <a:pt x="0" y="4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8" name="Freeform 8"/>
          <p:cNvSpPr/>
          <p:nvPr/>
        </p:nvSpPr>
        <p:spPr>
          <a:xfrm rot="-5400000" flipH="1">
            <a:off x="16724708" y="-1394598"/>
            <a:ext cx="2106036" cy="4789155"/>
          </a:xfrm>
          <a:custGeom>
            <a:avLst/>
            <a:gdLst/>
            <a:ahLst/>
            <a:cxnLst/>
            <a:rect l="l" t="t" r="r" b="b"/>
            <a:pathLst>
              <a:path w="2106036" h="4789155">
                <a:moveTo>
                  <a:pt x="2106037" y="0"/>
                </a:moveTo>
                <a:lnTo>
                  <a:pt x="0" y="0"/>
                </a:lnTo>
                <a:lnTo>
                  <a:pt x="0" y="4789154"/>
                </a:lnTo>
                <a:lnTo>
                  <a:pt x="2106037" y="4789154"/>
                </a:lnTo>
                <a:lnTo>
                  <a:pt x="2106037" y="0"/>
                </a:lnTo>
                <a:close/>
              </a:path>
            </a:pathLst>
          </a:custGeom>
          <a:blipFill>
            <a:blip r:embed="rId5">
              <a:extLst>
                <a:ext uri="{96DAC541-7B7A-43D3-8B79-37D633B846F1}">
                  <asvg:svgBlip xmlns:asvg="http://schemas.microsoft.com/office/drawing/2016/SVG/main" r:embed="rId6"/>
                </a:ext>
              </a:extLst>
            </a:blip>
            <a:stretch>
              <a:fillRect b="-45700"/>
            </a:stretch>
          </a:blipFill>
        </p:spPr>
        <p:txBody>
          <a:bodyPr/>
          <a:lstStyle/>
          <a:p>
            <a:endParaRPr lang="vi-VN"/>
          </a:p>
        </p:txBody>
      </p:sp>
      <p:sp>
        <p:nvSpPr>
          <p:cNvPr id="9" name="Freeform 9"/>
          <p:cNvSpPr/>
          <p:nvPr/>
        </p:nvSpPr>
        <p:spPr>
          <a:xfrm rot="-1637562">
            <a:off x="-624866" y="-13429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Freeform 10"/>
          <p:cNvSpPr/>
          <p:nvPr/>
        </p:nvSpPr>
        <p:spPr>
          <a:xfrm rot="-1655325">
            <a:off x="16371510" y="9077155"/>
            <a:ext cx="2812433" cy="1385763"/>
          </a:xfrm>
          <a:custGeom>
            <a:avLst/>
            <a:gdLst/>
            <a:ahLst/>
            <a:cxnLst/>
            <a:rect l="l" t="t" r="r" b="b"/>
            <a:pathLst>
              <a:path w="2812433" h="1385763">
                <a:moveTo>
                  <a:pt x="0" y="0"/>
                </a:moveTo>
                <a:lnTo>
                  <a:pt x="2812433" y="0"/>
                </a:lnTo>
                <a:lnTo>
                  <a:pt x="2812433" y="1385762"/>
                </a:lnTo>
                <a:lnTo>
                  <a:pt x="0" y="13857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1" name="Freeform 11"/>
          <p:cNvSpPr/>
          <p:nvPr/>
        </p:nvSpPr>
        <p:spPr>
          <a:xfrm rot="298719" flipH="1">
            <a:off x="5793737"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2" name="Freeform 12"/>
          <p:cNvSpPr/>
          <p:nvPr/>
        </p:nvSpPr>
        <p:spPr>
          <a:xfrm rot="771662" flipH="1">
            <a:off x="-137493" y="4499838"/>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3" name="Freeform 13"/>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4" name="Freeform 14"/>
          <p:cNvSpPr/>
          <p:nvPr/>
        </p:nvSpPr>
        <p:spPr>
          <a:xfrm rot="-1233560">
            <a:off x="12920313" y="777994"/>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5" name="Freeform 15"/>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4412421" y="90838"/>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7" name="Freeform 17"/>
          <p:cNvSpPr/>
          <p:nvPr/>
        </p:nvSpPr>
        <p:spPr>
          <a:xfrm rot="-5400000">
            <a:off x="-1291834" y="14016739"/>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933365" y="11688303"/>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20" name="Freeform 20"/>
          <p:cNvSpPr/>
          <p:nvPr/>
        </p:nvSpPr>
        <p:spPr>
          <a:xfrm rot="-5400000">
            <a:off x="344302" y="7184890"/>
            <a:ext cx="304464" cy="308432"/>
          </a:xfrm>
          <a:custGeom>
            <a:avLst/>
            <a:gdLst/>
            <a:ahLst/>
            <a:cxnLst/>
            <a:rect l="l" t="t" r="r" b="b"/>
            <a:pathLst>
              <a:path w="304464" h="308432">
                <a:moveTo>
                  <a:pt x="0" y="0"/>
                </a:moveTo>
                <a:lnTo>
                  <a:pt x="304464" y="0"/>
                </a:lnTo>
                <a:lnTo>
                  <a:pt x="304464" y="308431"/>
                </a:lnTo>
                <a:lnTo>
                  <a:pt x="0" y="308431"/>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21" name="Freeform 21"/>
          <p:cNvSpPr/>
          <p:nvPr/>
        </p:nvSpPr>
        <p:spPr>
          <a:xfrm rot="-5400000">
            <a:off x="876468" y="1837858"/>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grpSp>
        <p:nvGrpSpPr>
          <p:cNvPr id="22" name="Group 22"/>
          <p:cNvGrpSpPr/>
          <p:nvPr/>
        </p:nvGrpSpPr>
        <p:grpSpPr>
          <a:xfrm>
            <a:off x="1358017" y="3600667"/>
            <a:ext cx="4360510" cy="1007570"/>
            <a:chOff x="0" y="0"/>
            <a:chExt cx="5814013" cy="1343427"/>
          </a:xfrm>
        </p:grpSpPr>
        <p:grpSp>
          <p:nvGrpSpPr>
            <p:cNvPr id="23" name="Group 23"/>
            <p:cNvGrpSpPr/>
            <p:nvPr/>
          </p:nvGrpSpPr>
          <p:grpSpPr>
            <a:xfrm>
              <a:off x="0" y="0"/>
              <a:ext cx="5814013" cy="1343427"/>
              <a:chOff x="0" y="0"/>
              <a:chExt cx="1394966" cy="322331"/>
            </a:xfrm>
          </p:grpSpPr>
          <p:sp>
            <p:nvSpPr>
              <p:cNvPr id="24" name="Freeform 24"/>
              <p:cNvSpPr/>
              <p:nvPr/>
            </p:nvSpPr>
            <p:spPr>
              <a:xfrm>
                <a:off x="0" y="0"/>
                <a:ext cx="1394966" cy="322331"/>
              </a:xfrm>
              <a:custGeom>
                <a:avLst/>
                <a:gdLst/>
                <a:ahLst/>
                <a:cxnLst/>
                <a:rect l="l" t="t" r="r" b="b"/>
                <a:pathLst>
                  <a:path w="1394966" h="322331">
                    <a:moveTo>
                      <a:pt x="90549" y="0"/>
                    </a:moveTo>
                    <a:lnTo>
                      <a:pt x="1304417" y="0"/>
                    </a:lnTo>
                    <a:cubicBezTo>
                      <a:pt x="1328432" y="0"/>
                      <a:pt x="1351463" y="9540"/>
                      <a:pt x="1368444" y="26521"/>
                    </a:cubicBezTo>
                    <a:cubicBezTo>
                      <a:pt x="1385426" y="43502"/>
                      <a:pt x="1394966" y="66534"/>
                      <a:pt x="1394966" y="90549"/>
                    </a:cubicBezTo>
                    <a:lnTo>
                      <a:pt x="1394966" y="231782"/>
                    </a:lnTo>
                    <a:cubicBezTo>
                      <a:pt x="1394966" y="255797"/>
                      <a:pt x="1385426" y="278828"/>
                      <a:pt x="1368444" y="295810"/>
                    </a:cubicBezTo>
                    <a:cubicBezTo>
                      <a:pt x="1351463" y="312791"/>
                      <a:pt x="1328432" y="322331"/>
                      <a:pt x="1304417" y="322331"/>
                    </a:cubicBezTo>
                    <a:lnTo>
                      <a:pt x="90549" y="322331"/>
                    </a:lnTo>
                    <a:cubicBezTo>
                      <a:pt x="66534" y="322331"/>
                      <a:pt x="43502" y="312791"/>
                      <a:pt x="26521" y="295810"/>
                    </a:cubicBezTo>
                    <a:cubicBezTo>
                      <a:pt x="9540" y="278828"/>
                      <a:pt x="0" y="255797"/>
                      <a:pt x="0" y="231782"/>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6" name="TextBox 26"/>
            <p:cNvSpPr txBox="1"/>
            <p:nvPr/>
          </p:nvSpPr>
          <p:spPr>
            <a:xfrm>
              <a:off x="201923" y="349968"/>
              <a:ext cx="5410168" cy="681591"/>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CẤU TRÚC CHÍNH</a:t>
              </a:r>
            </a:p>
          </p:txBody>
        </p:sp>
      </p:grpSp>
      <p:grpSp>
        <p:nvGrpSpPr>
          <p:cNvPr id="27" name="Group 27"/>
          <p:cNvGrpSpPr/>
          <p:nvPr/>
        </p:nvGrpSpPr>
        <p:grpSpPr>
          <a:xfrm>
            <a:off x="12454972" y="3600470"/>
            <a:ext cx="4360510" cy="1002670"/>
            <a:chOff x="0" y="0"/>
            <a:chExt cx="1394966" cy="320763"/>
          </a:xfrm>
        </p:grpSpPr>
        <p:sp>
          <p:nvSpPr>
            <p:cNvPr id="28" name="Freeform 28"/>
            <p:cNvSpPr/>
            <p:nvPr/>
          </p:nvSpPr>
          <p:spPr>
            <a:xfrm>
              <a:off x="0" y="0"/>
              <a:ext cx="1394966" cy="320763"/>
            </a:xfrm>
            <a:custGeom>
              <a:avLst/>
              <a:gdLst/>
              <a:ahLst/>
              <a:cxnLst/>
              <a:rect l="l" t="t" r="r" b="b"/>
              <a:pathLst>
                <a:path w="1394966" h="320763">
                  <a:moveTo>
                    <a:pt x="90549" y="0"/>
                  </a:moveTo>
                  <a:lnTo>
                    <a:pt x="1304417" y="0"/>
                  </a:lnTo>
                  <a:cubicBezTo>
                    <a:pt x="1328432" y="0"/>
                    <a:pt x="1351463" y="9540"/>
                    <a:pt x="1368444" y="26521"/>
                  </a:cubicBezTo>
                  <a:cubicBezTo>
                    <a:pt x="1385426" y="43502"/>
                    <a:pt x="1394966" y="66534"/>
                    <a:pt x="1394966" y="90549"/>
                  </a:cubicBezTo>
                  <a:lnTo>
                    <a:pt x="1394966" y="230215"/>
                  </a:lnTo>
                  <a:cubicBezTo>
                    <a:pt x="1394966" y="254230"/>
                    <a:pt x="1385426" y="277261"/>
                    <a:pt x="1368444" y="294242"/>
                  </a:cubicBezTo>
                  <a:cubicBezTo>
                    <a:pt x="1351463" y="311223"/>
                    <a:pt x="1328432" y="320763"/>
                    <a:pt x="1304417" y="320763"/>
                  </a:cubicBezTo>
                  <a:lnTo>
                    <a:pt x="90549" y="320763"/>
                  </a:lnTo>
                  <a:cubicBezTo>
                    <a:pt x="66534" y="320763"/>
                    <a:pt x="43502" y="311223"/>
                    <a:pt x="26521" y="294242"/>
                  </a:cubicBezTo>
                  <a:cubicBezTo>
                    <a:pt x="9540" y="277261"/>
                    <a:pt x="0" y="254230"/>
                    <a:pt x="0" y="230215"/>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29" name="TextBox 29"/>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30" name="TextBox 30"/>
          <p:cNvSpPr txBox="1"/>
          <p:nvPr/>
        </p:nvSpPr>
        <p:spPr>
          <a:xfrm>
            <a:off x="12606414" y="3872471"/>
            <a:ext cx="4057626" cy="501668"/>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YÊU CẦU CHUNG</a:t>
            </a:r>
          </a:p>
        </p:txBody>
      </p:sp>
      <p:grpSp>
        <p:nvGrpSpPr>
          <p:cNvPr id="31" name="Group 31"/>
          <p:cNvGrpSpPr/>
          <p:nvPr/>
        </p:nvGrpSpPr>
        <p:grpSpPr>
          <a:xfrm>
            <a:off x="7448688" y="103664"/>
            <a:ext cx="3078855" cy="1850073"/>
            <a:chOff x="0" y="0"/>
            <a:chExt cx="4105140" cy="2466764"/>
          </a:xfrm>
        </p:grpSpPr>
        <p:grpSp>
          <p:nvGrpSpPr>
            <p:cNvPr id="32" name="Group 32"/>
            <p:cNvGrpSpPr/>
            <p:nvPr/>
          </p:nvGrpSpPr>
          <p:grpSpPr>
            <a:xfrm>
              <a:off x="0" y="682865"/>
              <a:ext cx="4105140" cy="1783899"/>
              <a:chOff x="0" y="0"/>
              <a:chExt cx="984953" cy="428014"/>
            </a:xfrm>
          </p:grpSpPr>
          <p:sp>
            <p:nvSpPr>
              <p:cNvPr id="33" name="Freeform 33"/>
              <p:cNvSpPr/>
              <p:nvPr/>
            </p:nvSpPr>
            <p:spPr>
              <a:xfrm>
                <a:off x="0" y="0"/>
                <a:ext cx="984953" cy="428014"/>
              </a:xfrm>
              <a:custGeom>
                <a:avLst/>
                <a:gdLst/>
                <a:ahLst/>
                <a:cxnLst/>
                <a:rect l="l" t="t" r="r" b="b"/>
                <a:pathLst>
                  <a:path w="984953" h="428014">
                    <a:moveTo>
                      <a:pt x="128242" y="0"/>
                    </a:moveTo>
                    <a:lnTo>
                      <a:pt x="856711" y="0"/>
                    </a:lnTo>
                    <a:cubicBezTo>
                      <a:pt x="890723" y="0"/>
                      <a:pt x="923342" y="13511"/>
                      <a:pt x="947392" y="37561"/>
                    </a:cubicBezTo>
                    <a:cubicBezTo>
                      <a:pt x="971442" y="61611"/>
                      <a:pt x="984953" y="94230"/>
                      <a:pt x="984953" y="128242"/>
                    </a:cubicBezTo>
                    <a:lnTo>
                      <a:pt x="984953" y="299772"/>
                    </a:lnTo>
                    <a:cubicBezTo>
                      <a:pt x="984953" y="333784"/>
                      <a:pt x="971442" y="366403"/>
                      <a:pt x="947392" y="390453"/>
                    </a:cubicBezTo>
                    <a:cubicBezTo>
                      <a:pt x="923342" y="414503"/>
                      <a:pt x="890723" y="428014"/>
                      <a:pt x="856711" y="428014"/>
                    </a:cubicBezTo>
                    <a:lnTo>
                      <a:pt x="128242" y="428014"/>
                    </a:lnTo>
                    <a:cubicBezTo>
                      <a:pt x="94230" y="428014"/>
                      <a:pt x="61611" y="414503"/>
                      <a:pt x="37561" y="390453"/>
                    </a:cubicBezTo>
                    <a:cubicBezTo>
                      <a:pt x="13511" y="366403"/>
                      <a:pt x="0" y="333784"/>
                      <a:pt x="0" y="299772"/>
                    </a:cubicBezTo>
                    <a:lnTo>
                      <a:pt x="0" y="128242"/>
                    </a:lnTo>
                    <a:cubicBezTo>
                      <a:pt x="0" y="94230"/>
                      <a:pt x="13511" y="61611"/>
                      <a:pt x="37561" y="37561"/>
                    </a:cubicBezTo>
                    <a:cubicBezTo>
                      <a:pt x="61611" y="13511"/>
                      <a:pt x="94230" y="0"/>
                      <a:pt x="128242" y="0"/>
                    </a:cubicBezTo>
                    <a:close/>
                  </a:path>
                </a:pathLst>
              </a:custGeom>
              <a:solidFill>
                <a:srgbClr val="FFEFCA"/>
              </a:solidFill>
              <a:ln w="104775">
                <a:solidFill>
                  <a:srgbClr val="EF7A36"/>
                </a:solidFill>
              </a:ln>
            </p:spPr>
            <p:txBody>
              <a:bodyPr/>
              <a:lstStyle/>
              <a:p>
                <a:endParaRPr lang="vi-VN"/>
              </a:p>
            </p:txBody>
          </p:sp>
          <p:sp>
            <p:nvSpPr>
              <p:cNvPr id="34" name="TextBox 3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35" name="TextBox 35"/>
            <p:cNvSpPr txBox="1"/>
            <p:nvPr/>
          </p:nvSpPr>
          <p:spPr>
            <a:xfrm>
              <a:off x="0" y="1412820"/>
              <a:ext cx="4105140" cy="681591"/>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TỔNG QUAN</a:t>
              </a:r>
            </a:p>
          </p:txBody>
        </p:sp>
        <p:sp>
          <p:nvSpPr>
            <p:cNvPr id="36" name="Freeform 36"/>
            <p:cNvSpPr/>
            <p:nvPr/>
          </p:nvSpPr>
          <p:spPr>
            <a:xfrm>
              <a:off x="1369705" y="0"/>
              <a:ext cx="1365731" cy="1365731"/>
            </a:xfrm>
            <a:custGeom>
              <a:avLst/>
              <a:gdLst/>
              <a:ahLst/>
              <a:cxnLst/>
              <a:rect l="l" t="t" r="r" b="b"/>
              <a:pathLst>
                <a:path w="1365730" h="1365730">
                  <a:moveTo>
                    <a:pt x="0" y="0"/>
                  </a:moveTo>
                  <a:lnTo>
                    <a:pt x="1365730" y="0"/>
                  </a:lnTo>
                  <a:lnTo>
                    <a:pt x="1365730" y="1365730"/>
                  </a:lnTo>
                  <a:lnTo>
                    <a:pt x="0" y="13657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7" name="TextBox 37"/>
            <p:cNvSpPr txBox="1"/>
            <p:nvPr/>
          </p:nvSpPr>
          <p:spPr>
            <a:xfrm>
              <a:off x="1583329" y="261767"/>
              <a:ext cx="938481" cy="842197"/>
            </a:xfrm>
            <a:prstGeom prst="rect">
              <a:avLst/>
            </a:prstGeom>
          </p:spPr>
          <p:txBody>
            <a:bodyPr lIns="0" tIns="0" rIns="0" bIns="0" rtlCol="0" anchor="t">
              <a:spAutoFit/>
            </a:bodyPr>
            <a:lstStyle/>
            <a:p>
              <a:pPr marL="0" lvl="0" indent="0" algn="ctr">
                <a:lnSpc>
                  <a:spcPts val="5186"/>
                </a:lnSpc>
                <a:spcBef>
                  <a:spcPct val="0"/>
                </a:spcBef>
              </a:pPr>
              <a:r>
                <a:rPr lang="en-US" sz="3704" spc="148">
                  <a:solidFill>
                    <a:srgbClr val="EF7A36"/>
                  </a:solidFill>
                  <a:latin typeface="Calistoga" pitchFamily="2" charset="0"/>
                </a:rPr>
                <a:t>2.1</a:t>
              </a:r>
            </a:p>
          </p:txBody>
        </p:sp>
      </p:grpSp>
      <p:grpSp>
        <p:nvGrpSpPr>
          <p:cNvPr id="38" name="Group 38"/>
          <p:cNvGrpSpPr/>
          <p:nvPr/>
        </p:nvGrpSpPr>
        <p:grpSpPr>
          <a:xfrm>
            <a:off x="1358017" y="4913189"/>
            <a:ext cx="4209068" cy="5156298"/>
            <a:chOff x="0" y="0"/>
            <a:chExt cx="1108561" cy="1358037"/>
          </a:xfrm>
        </p:grpSpPr>
        <p:sp>
          <p:nvSpPr>
            <p:cNvPr id="39" name="Freeform 39"/>
            <p:cNvSpPr/>
            <p:nvPr/>
          </p:nvSpPr>
          <p:spPr>
            <a:xfrm>
              <a:off x="0" y="0"/>
              <a:ext cx="1108561" cy="1358037"/>
            </a:xfrm>
            <a:custGeom>
              <a:avLst/>
              <a:gdLst/>
              <a:ahLst/>
              <a:cxnLst/>
              <a:rect l="l" t="t" r="r" b="b"/>
              <a:pathLst>
                <a:path w="1108561" h="1358037">
                  <a:moveTo>
                    <a:pt x="93807" y="0"/>
                  </a:moveTo>
                  <a:lnTo>
                    <a:pt x="1014755" y="0"/>
                  </a:lnTo>
                  <a:cubicBezTo>
                    <a:pt x="1066563" y="0"/>
                    <a:pt x="1108561" y="41999"/>
                    <a:pt x="1108561" y="93807"/>
                  </a:cubicBezTo>
                  <a:lnTo>
                    <a:pt x="1108561" y="1264231"/>
                  </a:lnTo>
                  <a:cubicBezTo>
                    <a:pt x="1108561" y="1289110"/>
                    <a:pt x="1098678" y="1312970"/>
                    <a:pt x="1081086" y="1330562"/>
                  </a:cubicBezTo>
                  <a:cubicBezTo>
                    <a:pt x="1063494" y="1348154"/>
                    <a:pt x="1039634" y="1358037"/>
                    <a:pt x="1014755" y="1358037"/>
                  </a:cubicBezTo>
                  <a:lnTo>
                    <a:pt x="93807" y="1358037"/>
                  </a:lnTo>
                  <a:cubicBezTo>
                    <a:pt x="68927" y="1358037"/>
                    <a:pt x="45067" y="1348154"/>
                    <a:pt x="27475" y="1330562"/>
                  </a:cubicBezTo>
                  <a:cubicBezTo>
                    <a:pt x="9883" y="1312970"/>
                    <a:pt x="0" y="1289110"/>
                    <a:pt x="0" y="1264231"/>
                  </a:cubicBezTo>
                  <a:lnTo>
                    <a:pt x="0" y="93807"/>
                  </a:lnTo>
                  <a:cubicBezTo>
                    <a:pt x="0" y="41999"/>
                    <a:pt x="41999" y="0"/>
                    <a:pt x="93807" y="0"/>
                  </a:cubicBezTo>
                  <a:close/>
                </a:path>
              </a:pathLst>
            </a:custGeom>
            <a:solidFill>
              <a:srgbClr val="E94850"/>
            </a:solidFill>
          </p:spPr>
          <p:txBody>
            <a:bodyPr/>
            <a:lstStyle/>
            <a:p>
              <a:endParaRPr lang="vi-VN"/>
            </a:p>
          </p:txBody>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1" name="TextBox 41"/>
          <p:cNvSpPr txBox="1"/>
          <p:nvPr/>
        </p:nvSpPr>
        <p:spPr>
          <a:xfrm>
            <a:off x="1633411" y="6260875"/>
            <a:ext cx="3658280" cy="2194560"/>
          </a:xfrm>
          <a:prstGeom prst="rect">
            <a:avLst/>
          </a:prstGeom>
        </p:spPr>
        <p:txBody>
          <a:bodyPr lIns="0" tIns="0" rIns="0" bIns="0" rtlCol="0" anchor="t">
            <a:spAutoFit/>
          </a:bodyPr>
          <a:lstStyle/>
          <a:p>
            <a:pPr algn="ctr">
              <a:lnSpc>
                <a:spcPts val="4319"/>
              </a:lnSpc>
            </a:pPr>
            <a:r>
              <a:rPr lang="en-US" sz="3999" spc="159">
                <a:solidFill>
                  <a:srgbClr val="000000"/>
                </a:solidFill>
                <a:latin typeface="Calistoga"/>
              </a:rPr>
              <a:t>HOME</a:t>
            </a:r>
          </a:p>
          <a:p>
            <a:pPr algn="ctr">
              <a:lnSpc>
                <a:spcPts val="4319"/>
              </a:lnSpc>
            </a:pPr>
            <a:r>
              <a:rPr lang="en-US" sz="3999" spc="159">
                <a:solidFill>
                  <a:srgbClr val="000000"/>
                </a:solidFill>
                <a:latin typeface="Calistoga"/>
              </a:rPr>
              <a:t>SHOP</a:t>
            </a:r>
          </a:p>
          <a:p>
            <a:pPr algn="ctr">
              <a:lnSpc>
                <a:spcPts val="4319"/>
              </a:lnSpc>
            </a:pPr>
            <a:r>
              <a:rPr lang="en-US" sz="3999" spc="159">
                <a:solidFill>
                  <a:srgbClr val="000000"/>
                </a:solidFill>
                <a:latin typeface="Calistoga"/>
              </a:rPr>
              <a:t>ABOUT US</a:t>
            </a:r>
          </a:p>
          <a:p>
            <a:pPr algn="ctr">
              <a:lnSpc>
                <a:spcPts val="4319"/>
              </a:lnSpc>
              <a:spcBef>
                <a:spcPct val="0"/>
              </a:spcBef>
            </a:pPr>
            <a:r>
              <a:rPr lang="en-US" sz="3999" spc="159">
                <a:solidFill>
                  <a:srgbClr val="000000"/>
                </a:solidFill>
                <a:latin typeface="Calistoga"/>
              </a:rPr>
              <a:t>CONTACT</a:t>
            </a:r>
          </a:p>
        </p:txBody>
      </p:sp>
      <p:grpSp>
        <p:nvGrpSpPr>
          <p:cNvPr id="42" name="Group 42"/>
          <p:cNvGrpSpPr/>
          <p:nvPr/>
        </p:nvGrpSpPr>
        <p:grpSpPr>
          <a:xfrm>
            <a:off x="12446441" y="4895306"/>
            <a:ext cx="4209068" cy="5156298"/>
            <a:chOff x="0" y="0"/>
            <a:chExt cx="1108561" cy="1358037"/>
          </a:xfrm>
        </p:grpSpPr>
        <p:sp>
          <p:nvSpPr>
            <p:cNvPr id="43" name="Freeform 43"/>
            <p:cNvSpPr/>
            <p:nvPr/>
          </p:nvSpPr>
          <p:spPr>
            <a:xfrm>
              <a:off x="0" y="0"/>
              <a:ext cx="1108561" cy="1358037"/>
            </a:xfrm>
            <a:custGeom>
              <a:avLst/>
              <a:gdLst/>
              <a:ahLst/>
              <a:cxnLst/>
              <a:rect l="l" t="t" r="r" b="b"/>
              <a:pathLst>
                <a:path w="1108561" h="1358037">
                  <a:moveTo>
                    <a:pt x="93807" y="0"/>
                  </a:moveTo>
                  <a:lnTo>
                    <a:pt x="1014755" y="0"/>
                  </a:lnTo>
                  <a:cubicBezTo>
                    <a:pt x="1066563" y="0"/>
                    <a:pt x="1108561" y="41999"/>
                    <a:pt x="1108561" y="93807"/>
                  </a:cubicBezTo>
                  <a:lnTo>
                    <a:pt x="1108561" y="1264231"/>
                  </a:lnTo>
                  <a:cubicBezTo>
                    <a:pt x="1108561" y="1289110"/>
                    <a:pt x="1098678" y="1312970"/>
                    <a:pt x="1081086" y="1330562"/>
                  </a:cubicBezTo>
                  <a:cubicBezTo>
                    <a:pt x="1063494" y="1348154"/>
                    <a:pt x="1039634" y="1358037"/>
                    <a:pt x="1014755" y="1358037"/>
                  </a:cubicBezTo>
                  <a:lnTo>
                    <a:pt x="93807" y="1358037"/>
                  </a:lnTo>
                  <a:cubicBezTo>
                    <a:pt x="68927" y="1358037"/>
                    <a:pt x="45067" y="1348154"/>
                    <a:pt x="27475" y="1330562"/>
                  </a:cubicBezTo>
                  <a:cubicBezTo>
                    <a:pt x="9883" y="1312970"/>
                    <a:pt x="0" y="1289110"/>
                    <a:pt x="0" y="1264231"/>
                  </a:cubicBezTo>
                  <a:lnTo>
                    <a:pt x="0" y="93807"/>
                  </a:lnTo>
                  <a:cubicBezTo>
                    <a:pt x="0" y="41999"/>
                    <a:pt x="41999" y="0"/>
                    <a:pt x="93807" y="0"/>
                  </a:cubicBezTo>
                  <a:close/>
                </a:path>
              </a:pathLst>
            </a:custGeom>
            <a:solidFill>
              <a:srgbClr val="E94850"/>
            </a:solidFill>
          </p:spPr>
          <p:txBody>
            <a:bodyPr/>
            <a:lstStyle/>
            <a:p>
              <a:endParaRPr lang="vi-VN"/>
            </a:p>
          </p:txBody>
        </p:sp>
        <p:sp>
          <p:nvSpPr>
            <p:cNvPr id="44" name="TextBox 44"/>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45" name="TextBox 45"/>
          <p:cNvSpPr txBox="1"/>
          <p:nvPr/>
        </p:nvSpPr>
        <p:spPr>
          <a:xfrm>
            <a:off x="12448249" y="5412766"/>
            <a:ext cx="4205452" cy="4577255"/>
          </a:xfrm>
          <a:prstGeom prst="rect">
            <a:avLst/>
          </a:prstGeom>
        </p:spPr>
        <p:txBody>
          <a:bodyPr lIns="0" tIns="0" rIns="0" bIns="0" rtlCol="0" anchor="t">
            <a:spAutoFit/>
          </a:bodyPr>
          <a:lstStyle/>
          <a:p>
            <a:pPr marL="614198" lvl="1" indent="-307099" algn="ctr">
              <a:lnSpc>
                <a:spcPts val="3072"/>
              </a:lnSpc>
              <a:buFont typeface="Arial"/>
              <a:buChar char="•"/>
            </a:pPr>
            <a:r>
              <a:rPr lang="en-US" sz="2844" spc="113">
                <a:solidFill>
                  <a:srgbClr val="000000"/>
                </a:solidFill>
                <a:latin typeface="Calistoga"/>
              </a:rPr>
              <a:t>NÊU RÕ ĐƯỢC THƯƠNG HIỆU CỦA SHOP.</a:t>
            </a:r>
          </a:p>
          <a:p>
            <a:pPr marL="614198" lvl="1" indent="-307099" algn="ctr">
              <a:lnSpc>
                <a:spcPts val="3072"/>
              </a:lnSpc>
              <a:buFont typeface="Arial"/>
              <a:buChar char="•"/>
            </a:pPr>
            <a:r>
              <a:rPr lang="en-US" sz="2844" spc="113">
                <a:solidFill>
                  <a:srgbClr val="000000"/>
                </a:solidFill>
                <a:latin typeface="Calistoga"/>
              </a:rPr>
              <a:t>Thiết kế bắt mắt, thu hút người xem.</a:t>
            </a:r>
          </a:p>
          <a:p>
            <a:pPr marL="614198" lvl="1" indent="-307099" algn="ctr">
              <a:lnSpc>
                <a:spcPts val="3072"/>
              </a:lnSpc>
              <a:buFont typeface="Arial"/>
              <a:buChar char="•"/>
            </a:pPr>
            <a:r>
              <a:rPr lang="en-US" sz="2844" spc="113">
                <a:solidFill>
                  <a:srgbClr val="000000"/>
                </a:solidFill>
                <a:latin typeface="Calistoga"/>
              </a:rPr>
              <a:t>Trình bày rõ ràng các sản phẩm, chính sách của shop đến khách hàng.</a:t>
            </a:r>
          </a:p>
          <a:p>
            <a:pPr algn="ctr">
              <a:lnSpc>
                <a:spcPts val="3072"/>
              </a:lnSpc>
              <a:spcBef>
                <a:spcPct val="0"/>
              </a:spcBef>
            </a:pPr>
            <a:endParaRPr lang="en-US" sz="2844" spc="113">
              <a:solidFill>
                <a:srgbClr val="000000"/>
              </a:solidFill>
              <a:latin typeface="Calistoga"/>
            </a:endParaRPr>
          </a:p>
        </p:txBody>
      </p:sp>
      <p:grpSp>
        <p:nvGrpSpPr>
          <p:cNvPr id="46" name="Group 46"/>
          <p:cNvGrpSpPr/>
          <p:nvPr/>
        </p:nvGrpSpPr>
        <p:grpSpPr>
          <a:xfrm>
            <a:off x="8744811" y="2096681"/>
            <a:ext cx="437845" cy="1309266"/>
            <a:chOff x="0" y="0"/>
            <a:chExt cx="583793" cy="1745687"/>
          </a:xfrm>
        </p:grpSpPr>
        <p:sp>
          <p:nvSpPr>
            <p:cNvPr id="47" name="AutoShape 47"/>
            <p:cNvSpPr/>
            <p:nvPr/>
          </p:nvSpPr>
          <p:spPr>
            <a:xfrm flipH="1" flipV="1">
              <a:off x="291897" y="0"/>
              <a:ext cx="0" cy="1161894"/>
            </a:xfrm>
            <a:prstGeom prst="line">
              <a:avLst/>
            </a:prstGeom>
            <a:ln w="127000" cap="flat">
              <a:solidFill>
                <a:srgbClr val="EF7A36"/>
              </a:solidFill>
              <a:prstDash val="solid"/>
              <a:headEnd type="none" w="sm" len="sm"/>
              <a:tailEnd type="none" w="sm" len="sm"/>
            </a:ln>
          </p:spPr>
          <p:txBody>
            <a:bodyPr/>
            <a:lstStyle/>
            <a:p>
              <a:endParaRPr lang="vi-VN"/>
            </a:p>
          </p:txBody>
        </p:sp>
        <p:sp>
          <p:nvSpPr>
            <p:cNvPr id="48" name="Freeform 48"/>
            <p:cNvSpPr/>
            <p:nvPr/>
          </p:nvSpPr>
          <p:spPr>
            <a:xfrm>
              <a:off x="0" y="1161894"/>
              <a:ext cx="583793" cy="583793"/>
            </a:xfrm>
            <a:custGeom>
              <a:avLst/>
              <a:gdLst/>
              <a:ahLst/>
              <a:cxnLst/>
              <a:rect l="l" t="t" r="r" b="b"/>
              <a:pathLst>
                <a:path w="583793" h="583793">
                  <a:moveTo>
                    <a:pt x="0" y="0"/>
                  </a:moveTo>
                  <a:lnTo>
                    <a:pt x="583793" y="0"/>
                  </a:lnTo>
                  <a:lnTo>
                    <a:pt x="583793" y="583793"/>
                  </a:lnTo>
                  <a:lnTo>
                    <a:pt x="0" y="583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grpSp>
        <p:nvGrpSpPr>
          <p:cNvPr id="49" name="Group 49"/>
          <p:cNvGrpSpPr/>
          <p:nvPr/>
        </p:nvGrpSpPr>
        <p:grpSpPr>
          <a:xfrm>
            <a:off x="6906495" y="3600470"/>
            <a:ext cx="4360510" cy="1002670"/>
            <a:chOff x="0" y="0"/>
            <a:chExt cx="1394966" cy="320763"/>
          </a:xfrm>
        </p:grpSpPr>
        <p:sp>
          <p:nvSpPr>
            <p:cNvPr id="50" name="Freeform 50"/>
            <p:cNvSpPr/>
            <p:nvPr/>
          </p:nvSpPr>
          <p:spPr>
            <a:xfrm>
              <a:off x="0" y="0"/>
              <a:ext cx="1394966" cy="320763"/>
            </a:xfrm>
            <a:custGeom>
              <a:avLst/>
              <a:gdLst/>
              <a:ahLst/>
              <a:cxnLst/>
              <a:rect l="l" t="t" r="r" b="b"/>
              <a:pathLst>
                <a:path w="1394966" h="320763">
                  <a:moveTo>
                    <a:pt x="90549" y="0"/>
                  </a:moveTo>
                  <a:lnTo>
                    <a:pt x="1304417" y="0"/>
                  </a:lnTo>
                  <a:cubicBezTo>
                    <a:pt x="1328432" y="0"/>
                    <a:pt x="1351463" y="9540"/>
                    <a:pt x="1368444" y="26521"/>
                  </a:cubicBezTo>
                  <a:cubicBezTo>
                    <a:pt x="1385426" y="43502"/>
                    <a:pt x="1394966" y="66534"/>
                    <a:pt x="1394966" y="90549"/>
                  </a:cubicBezTo>
                  <a:lnTo>
                    <a:pt x="1394966" y="230215"/>
                  </a:lnTo>
                  <a:cubicBezTo>
                    <a:pt x="1394966" y="254230"/>
                    <a:pt x="1385426" y="277261"/>
                    <a:pt x="1368444" y="294242"/>
                  </a:cubicBezTo>
                  <a:cubicBezTo>
                    <a:pt x="1351463" y="311223"/>
                    <a:pt x="1328432" y="320763"/>
                    <a:pt x="1304417" y="320763"/>
                  </a:cubicBezTo>
                  <a:lnTo>
                    <a:pt x="90549" y="320763"/>
                  </a:lnTo>
                  <a:cubicBezTo>
                    <a:pt x="66534" y="320763"/>
                    <a:pt x="43502" y="311223"/>
                    <a:pt x="26521" y="294242"/>
                  </a:cubicBezTo>
                  <a:cubicBezTo>
                    <a:pt x="9540" y="277261"/>
                    <a:pt x="0" y="254230"/>
                    <a:pt x="0" y="230215"/>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51" name="TextBox 51"/>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2" name="TextBox 52"/>
          <p:cNvSpPr txBox="1"/>
          <p:nvPr/>
        </p:nvSpPr>
        <p:spPr>
          <a:xfrm>
            <a:off x="7057936" y="3872471"/>
            <a:ext cx="4057626" cy="501668"/>
          </a:xfrm>
          <a:prstGeom prst="rect">
            <a:avLst/>
          </a:prstGeom>
        </p:spPr>
        <p:txBody>
          <a:bodyPr lIns="0" tIns="0" rIns="0" bIns="0" rtlCol="0" anchor="t">
            <a:spAutoFit/>
          </a:bodyPr>
          <a:lstStyle/>
          <a:p>
            <a:pPr marL="0" lvl="0" indent="0" algn="ctr">
              <a:lnSpc>
                <a:spcPts val="3826"/>
              </a:lnSpc>
              <a:spcBef>
                <a:spcPct val="0"/>
              </a:spcBef>
            </a:pPr>
            <a:r>
              <a:rPr lang="en-US" sz="3542" spc="141">
                <a:solidFill>
                  <a:srgbClr val="E94850"/>
                </a:solidFill>
                <a:latin typeface="Calistoga"/>
              </a:rPr>
              <a:t>SITE KHÁC</a:t>
            </a:r>
          </a:p>
        </p:txBody>
      </p:sp>
      <p:grpSp>
        <p:nvGrpSpPr>
          <p:cNvPr id="53" name="Group 53"/>
          <p:cNvGrpSpPr/>
          <p:nvPr/>
        </p:nvGrpSpPr>
        <p:grpSpPr>
          <a:xfrm>
            <a:off x="6906495" y="4913189"/>
            <a:ext cx="4209068" cy="5156298"/>
            <a:chOff x="0" y="0"/>
            <a:chExt cx="1108561" cy="1358037"/>
          </a:xfrm>
        </p:grpSpPr>
        <p:sp>
          <p:nvSpPr>
            <p:cNvPr id="54" name="Freeform 54"/>
            <p:cNvSpPr/>
            <p:nvPr/>
          </p:nvSpPr>
          <p:spPr>
            <a:xfrm>
              <a:off x="0" y="0"/>
              <a:ext cx="1108561" cy="1358037"/>
            </a:xfrm>
            <a:custGeom>
              <a:avLst/>
              <a:gdLst/>
              <a:ahLst/>
              <a:cxnLst/>
              <a:rect l="l" t="t" r="r" b="b"/>
              <a:pathLst>
                <a:path w="1108561" h="1358037">
                  <a:moveTo>
                    <a:pt x="93807" y="0"/>
                  </a:moveTo>
                  <a:lnTo>
                    <a:pt x="1014755" y="0"/>
                  </a:lnTo>
                  <a:cubicBezTo>
                    <a:pt x="1066563" y="0"/>
                    <a:pt x="1108561" y="41999"/>
                    <a:pt x="1108561" y="93807"/>
                  </a:cubicBezTo>
                  <a:lnTo>
                    <a:pt x="1108561" y="1264231"/>
                  </a:lnTo>
                  <a:cubicBezTo>
                    <a:pt x="1108561" y="1289110"/>
                    <a:pt x="1098678" y="1312970"/>
                    <a:pt x="1081086" y="1330562"/>
                  </a:cubicBezTo>
                  <a:cubicBezTo>
                    <a:pt x="1063494" y="1348154"/>
                    <a:pt x="1039634" y="1358037"/>
                    <a:pt x="1014755" y="1358037"/>
                  </a:cubicBezTo>
                  <a:lnTo>
                    <a:pt x="93807" y="1358037"/>
                  </a:lnTo>
                  <a:cubicBezTo>
                    <a:pt x="68927" y="1358037"/>
                    <a:pt x="45067" y="1348154"/>
                    <a:pt x="27475" y="1330562"/>
                  </a:cubicBezTo>
                  <a:cubicBezTo>
                    <a:pt x="9883" y="1312970"/>
                    <a:pt x="0" y="1289110"/>
                    <a:pt x="0" y="1264231"/>
                  </a:cubicBezTo>
                  <a:lnTo>
                    <a:pt x="0" y="93807"/>
                  </a:lnTo>
                  <a:cubicBezTo>
                    <a:pt x="0" y="41999"/>
                    <a:pt x="41999" y="0"/>
                    <a:pt x="93807" y="0"/>
                  </a:cubicBezTo>
                  <a:close/>
                </a:path>
              </a:pathLst>
            </a:custGeom>
            <a:solidFill>
              <a:srgbClr val="E94850"/>
            </a:solidFill>
          </p:spPr>
          <p:txBody>
            <a:bodyPr/>
            <a:lstStyle/>
            <a:p>
              <a:endParaRPr lang="vi-VN"/>
            </a:p>
          </p:txBody>
        </p:sp>
        <p:sp>
          <p:nvSpPr>
            <p:cNvPr id="55" name="TextBox 55"/>
            <p:cNvSpPr txBox="1"/>
            <p:nvPr/>
          </p:nvSpPr>
          <p:spPr>
            <a:xfrm>
              <a:off x="0" y="-28575"/>
              <a:ext cx="812800" cy="841375"/>
            </a:xfrm>
            <a:prstGeom prst="rect">
              <a:avLst/>
            </a:prstGeom>
          </p:spPr>
          <p:txBody>
            <a:bodyPr lIns="50800" tIns="50800" rIns="50800" bIns="50800" rtlCol="0" anchor="ctr"/>
            <a:lstStyle/>
            <a:p>
              <a:pPr algn="ctr">
                <a:lnSpc>
                  <a:spcPts val="2472"/>
                </a:lnSpc>
              </a:pPr>
              <a:endParaRPr/>
            </a:p>
          </p:txBody>
        </p:sp>
      </p:grpSp>
      <p:sp>
        <p:nvSpPr>
          <p:cNvPr id="56" name="TextBox 56"/>
          <p:cNvSpPr txBox="1"/>
          <p:nvPr/>
        </p:nvSpPr>
        <p:spPr>
          <a:xfrm>
            <a:off x="7181888" y="5852299"/>
            <a:ext cx="3658280" cy="3280410"/>
          </a:xfrm>
          <a:prstGeom prst="rect">
            <a:avLst/>
          </a:prstGeom>
        </p:spPr>
        <p:txBody>
          <a:bodyPr lIns="0" tIns="0" rIns="0" bIns="0" rtlCol="0" anchor="t">
            <a:spAutoFit/>
          </a:bodyPr>
          <a:lstStyle/>
          <a:p>
            <a:pPr algn="ctr">
              <a:lnSpc>
                <a:spcPts val="4319"/>
              </a:lnSpc>
            </a:pPr>
            <a:r>
              <a:rPr lang="en-US" sz="3999" spc="159">
                <a:solidFill>
                  <a:srgbClr val="000000"/>
                </a:solidFill>
                <a:latin typeface="Calistoga"/>
              </a:rPr>
              <a:t>HOTLINE</a:t>
            </a:r>
          </a:p>
          <a:p>
            <a:pPr algn="ctr">
              <a:lnSpc>
                <a:spcPts val="4319"/>
              </a:lnSpc>
            </a:pPr>
            <a:r>
              <a:rPr lang="en-US" sz="3999" spc="159">
                <a:solidFill>
                  <a:srgbClr val="000000"/>
                </a:solidFill>
                <a:latin typeface="Calistoga"/>
              </a:rPr>
              <a:t>THANH TOÁN</a:t>
            </a:r>
          </a:p>
          <a:p>
            <a:pPr algn="ctr">
              <a:lnSpc>
                <a:spcPts val="4319"/>
              </a:lnSpc>
            </a:pPr>
            <a:r>
              <a:rPr lang="en-US" sz="3999" spc="159">
                <a:solidFill>
                  <a:srgbClr val="000000"/>
                </a:solidFill>
                <a:latin typeface="Calistoga"/>
              </a:rPr>
              <a:t>GIỎ HÀNG</a:t>
            </a:r>
          </a:p>
          <a:p>
            <a:pPr algn="ctr">
              <a:lnSpc>
                <a:spcPts val="4319"/>
              </a:lnSpc>
            </a:pPr>
            <a:r>
              <a:rPr lang="en-US" sz="3999" spc="159">
                <a:solidFill>
                  <a:srgbClr val="000000"/>
                </a:solidFill>
                <a:latin typeface="Calistoga"/>
              </a:rPr>
              <a:t>TÀI KHOẢN</a:t>
            </a:r>
          </a:p>
          <a:p>
            <a:pPr algn="ctr">
              <a:lnSpc>
                <a:spcPts val="4319"/>
              </a:lnSpc>
            </a:pPr>
            <a:r>
              <a:rPr lang="en-US" sz="3999" spc="159">
                <a:solidFill>
                  <a:srgbClr val="000000"/>
                </a:solidFill>
                <a:latin typeface="Calistoga"/>
              </a:rPr>
              <a:t>HỘP THƯ</a:t>
            </a:r>
          </a:p>
          <a:p>
            <a:pPr algn="ctr">
              <a:lnSpc>
                <a:spcPts val="4319"/>
              </a:lnSpc>
              <a:spcBef>
                <a:spcPct val="0"/>
              </a:spcBef>
            </a:pPr>
            <a:r>
              <a:rPr lang="en-US" sz="3999" spc="159">
                <a:solidFill>
                  <a:srgbClr val="000000"/>
                </a:solidFill>
                <a:latin typeface="Calistoga"/>
              </a:rPr>
              <a:t>THÔNG BÁO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1930890" y="1381418"/>
            <a:ext cx="9089085" cy="1364352"/>
            <a:chOff x="0" y="0"/>
            <a:chExt cx="2907678" cy="436468"/>
          </a:xfrm>
        </p:grpSpPr>
        <p:sp>
          <p:nvSpPr>
            <p:cNvPr id="19" name="Freeform 19"/>
            <p:cNvSpPr/>
            <p:nvPr/>
          </p:nvSpPr>
          <p:spPr>
            <a:xfrm>
              <a:off x="0" y="0"/>
              <a:ext cx="2907679" cy="436468"/>
            </a:xfrm>
            <a:custGeom>
              <a:avLst/>
              <a:gdLst/>
              <a:ahLst/>
              <a:cxnLst/>
              <a:rect l="l" t="t" r="r" b="b"/>
              <a:pathLst>
                <a:path w="2907679" h="436468">
                  <a:moveTo>
                    <a:pt x="43441" y="0"/>
                  </a:moveTo>
                  <a:lnTo>
                    <a:pt x="2864238" y="0"/>
                  </a:lnTo>
                  <a:cubicBezTo>
                    <a:pt x="2888229" y="0"/>
                    <a:pt x="2907679" y="19449"/>
                    <a:pt x="2907679" y="43441"/>
                  </a:cubicBezTo>
                  <a:lnTo>
                    <a:pt x="2907679" y="393027"/>
                  </a:lnTo>
                  <a:cubicBezTo>
                    <a:pt x="2907679" y="417019"/>
                    <a:pt x="2888229" y="436468"/>
                    <a:pt x="2864238" y="436468"/>
                  </a:cubicBezTo>
                  <a:lnTo>
                    <a:pt x="43441" y="436468"/>
                  </a:lnTo>
                  <a:cubicBezTo>
                    <a:pt x="19449" y="436468"/>
                    <a:pt x="0" y="417019"/>
                    <a:pt x="0" y="393027"/>
                  </a:cubicBezTo>
                  <a:lnTo>
                    <a:pt x="0" y="43441"/>
                  </a:lnTo>
                  <a:cubicBezTo>
                    <a:pt x="0" y="19449"/>
                    <a:pt x="19449" y="0"/>
                    <a:pt x="43441"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1" name="Group 21"/>
          <p:cNvGrpSpPr/>
          <p:nvPr/>
        </p:nvGrpSpPr>
        <p:grpSpPr>
          <a:xfrm>
            <a:off x="1618101" y="985269"/>
            <a:ext cx="2156646" cy="2156646"/>
            <a:chOff x="0" y="0"/>
            <a:chExt cx="2875528" cy="2875528"/>
          </a:xfrm>
        </p:grpSpPr>
        <p:sp>
          <p:nvSpPr>
            <p:cNvPr id="22" name="Freeform 22"/>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86972" y="767059"/>
              <a:ext cx="2501583" cy="1341412"/>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2.2</a:t>
              </a:r>
            </a:p>
          </p:txBody>
        </p:sp>
      </p:grpSp>
      <p:sp>
        <p:nvSpPr>
          <p:cNvPr id="24" name="Freeform 24"/>
          <p:cNvSpPr/>
          <p:nvPr/>
        </p:nvSpPr>
        <p:spPr>
          <a:xfrm>
            <a:off x="2745225" y="3286213"/>
            <a:ext cx="12797549" cy="5127180"/>
          </a:xfrm>
          <a:custGeom>
            <a:avLst/>
            <a:gdLst/>
            <a:ahLst/>
            <a:cxnLst/>
            <a:rect l="l" t="t" r="r" b="b"/>
            <a:pathLst>
              <a:path w="12797549" h="5127180">
                <a:moveTo>
                  <a:pt x="0" y="0"/>
                </a:moveTo>
                <a:lnTo>
                  <a:pt x="12797550" y="0"/>
                </a:lnTo>
                <a:lnTo>
                  <a:pt x="12797550" y="5127180"/>
                </a:lnTo>
                <a:lnTo>
                  <a:pt x="0" y="5127180"/>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4270844" y="1395540"/>
            <a:ext cx="6103391"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 TRANG CHỦ</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1716188" y="1385637"/>
            <a:ext cx="10966250" cy="1364352"/>
            <a:chOff x="0" y="0"/>
            <a:chExt cx="3508200" cy="436468"/>
          </a:xfrm>
        </p:grpSpPr>
        <p:sp>
          <p:nvSpPr>
            <p:cNvPr id="19" name="Freeform 19"/>
            <p:cNvSpPr/>
            <p:nvPr/>
          </p:nvSpPr>
          <p:spPr>
            <a:xfrm>
              <a:off x="0" y="0"/>
              <a:ext cx="3508200" cy="436468"/>
            </a:xfrm>
            <a:custGeom>
              <a:avLst/>
              <a:gdLst/>
              <a:ahLst/>
              <a:cxnLst/>
              <a:rect l="l" t="t" r="r" b="b"/>
              <a:pathLst>
                <a:path w="3508200" h="436468">
                  <a:moveTo>
                    <a:pt x="36005" y="0"/>
                  </a:moveTo>
                  <a:lnTo>
                    <a:pt x="3472195" y="0"/>
                  </a:lnTo>
                  <a:cubicBezTo>
                    <a:pt x="3481744" y="0"/>
                    <a:pt x="3490902" y="3793"/>
                    <a:pt x="3497655" y="10546"/>
                  </a:cubicBezTo>
                  <a:cubicBezTo>
                    <a:pt x="3504407" y="17298"/>
                    <a:pt x="3508200" y="26456"/>
                    <a:pt x="3508200" y="36005"/>
                  </a:cubicBezTo>
                  <a:lnTo>
                    <a:pt x="3508200" y="400463"/>
                  </a:lnTo>
                  <a:cubicBezTo>
                    <a:pt x="3508200" y="410012"/>
                    <a:pt x="3504407" y="419170"/>
                    <a:pt x="3497655" y="425923"/>
                  </a:cubicBezTo>
                  <a:cubicBezTo>
                    <a:pt x="3490902" y="432675"/>
                    <a:pt x="3481744" y="436468"/>
                    <a:pt x="3472195" y="436468"/>
                  </a:cubicBezTo>
                  <a:lnTo>
                    <a:pt x="36005" y="436468"/>
                  </a:lnTo>
                  <a:cubicBezTo>
                    <a:pt x="26456" y="436468"/>
                    <a:pt x="17298" y="432675"/>
                    <a:pt x="10546" y="425923"/>
                  </a:cubicBezTo>
                  <a:cubicBezTo>
                    <a:pt x="3793" y="419170"/>
                    <a:pt x="0" y="410012"/>
                    <a:pt x="0" y="400463"/>
                  </a:cubicBezTo>
                  <a:lnTo>
                    <a:pt x="0" y="36005"/>
                  </a:lnTo>
                  <a:cubicBezTo>
                    <a:pt x="0" y="26456"/>
                    <a:pt x="3793" y="17298"/>
                    <a:pt x="10546" y="10546"/>
                  </a:cubicBezTo>
                  <a:cubicBezTo>
                    <a:pt x="17298" y="3793"/>
                    <a:pt x="26456" y="0"/>
                    <a:pt x="36005"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1" name="Group 21"/>
          <p:cNvGrpSpPr/>
          <p:nvPr/>
        </p:nvGrpSpPr>
        <p:grpSpPr>
          <a:xfrm>
            <a:off x="1201518" y="1009420"/>
            <a:ext cx="2156646" cy="2156646"/>
            <a:chOff x="0" y="0"/>
            <a:chExt cx="2875528" cy="2875528"/>
          </a:xfrm>
        </p:grpSpPr>
        <p:sp>
          <p:nvSpPr>
            <p:cNvPr id="22" name="Freeform 22"/>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86972" y="767059"/>
              <a:ext cx="2501583" cy="1341412"/>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2.3</a:t>
              </a:r>
            </a:p>
          </p:txBody>
        </p:sp>
      </p:grpSp>
      <p:sp>
        <p:nvSpPr>
          <p:cNvPr id="24" name="Freeform 24"/>
          <p:cNvSpPr/>
          <p:nvPr/>
        </p:nvSpPr>
        <p:spPr>
          <a:xfrm>
            <a:off x="2976395" y="3355685"/>
            <a:ext cx="12335210" cy="4902623"/>
          </a:xfrm>
          <a:custGeom>
            <a:avLst/>
            <a:gdLst/>
            <a:ahLst/>
            <a:cxnLst/>
            <a:rect l="l" t="t" r="r" b="b"/>
            <a:pathLst>
              <a:path w="12335210" h="4902623">
                <a:moveTo>
                  <a:pt x="0" y="0"/>
                </a:moveTo>
                <a:lnTo>
                  <a:pt x="12335210" y="0"/>
                </a:lnTo>
                <a:lnTo>
                  <a:pt x="12335210" y="4902624"/>
                </a:lnTo>
                <a:lnTo>
                  <a:pt x="0" y="4902624"/>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4009269" y="1547232"/>
            <a:ext cx="8303194"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 TRANG CỬA HÀNG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2073903" y="1370302"/>
            <a:ext cx="12429611" cy="1364352"/>
            <a:chOff x="0" y="0"/>
            <a:chExt cx="3976342" cy="436468"/>
          </a:xfrm>
        </p:grpSpPr>
        <p:sp>
          <p:nvSpPr>
            <p:cNvPr id="19" name="Freeform 19"/>
            <p:cNvSpPr/>
            <p:nvPr/>
          </p:nvSpPr>
          <p:spPr>
            <a:xfrm>
              <a:off x="0" y="0"/>
              <a:ext cx="3976342" cy="436468"/>
            </a:xfrm>
            <a:custGeom>
              <a:avLst/>
              <a:gdLst/>
              <a:ahLst/>
              <a:cxnLst/>
              <a:rect l="l" t="t" r="r" b="b"/>
              <a:pathLst>
                <a:path w="3976342" h="436468">
                  <a:moveTo>
                    <a:pt x="31766" y="0"/>
                  </a:moveTo>
                  <a:lnTo>
                    <a:pt x="3944576" y="0"/>
                  </a:lnTo>
                  <a:cubicBezTo>
                    <a:pt x="3953001" y="0"/>
                    <a:pt x="3961081" y="3347"/>
                    <a:pt x="3967038" y="9304"/>
                  </a:cubicBezTo>
                  <a:cubicBezTo>
                    <a:pt x="3972995" y="15261"/>
                    <a:pt x="3976342" y="23341"/>
                    <a:pt x="3976342" y="31766"/>
                  </a:cubicBezTo>
                  <a:lnTo>
                    <a:pt x="3976342" y="404702"/>
                  </a:lnTo>
                  <a:cubicBezTo>
                    <a:pt x="3976342" y="413127"/>
                    <a:pt x="3972995" y="421207"/>
                    <a:pt x="3967038" y="427164"/>
                  </a:cubicBezTo>
                  <a:cubicBezTo>
                    <a:pt x="3961081" y="433121"/>
                    <a:pt x="3953001" y="436468"/>
                    <a:pt x="3944576" y="436468"/>
                  </a:cubicBezTo>
                  <a:lnTo>
                    <a:pt x="31766" y="436468"/>
                  </a:lnTo>
                  <a:cubicBezTo>
                    <a:pt x="23341" y="436468"/>
                    <a:pt x="15261" y="433121"/>
                    <a:pt x="9304" y="427164"/>
                  </a:cubicBezTo>
                  <a:cubicBezTo>
                    <a:pt x="3347" y="421207"/>
                    <a:pt x="0" y="413127"/>
                    <a:pt x="0" y="404702"/>
                  </a:cubicBezTo>
                  <a:lnTo>
                    <a:pt x="0" y="31766"/>
                  </a:lnTo>
                  <a:cubicBezTo>
                    <a:pt x="0" y="23341"/>
                    <a:pt x="3347" y="15261"/>
                    <a:pt x="9304" y="9304"/>
                  </a:cubicBezTo>
                  <a:cubicBezTo>
                    <a:pt x="15261" y="3347"/>
                    <a:pt x="23341" y="0"/>
                    <a:pt x="31766"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6" name="Group 25">
            <a:extLst>
              <a:ext uri="{FF2B5EF4-FFF2-40B4-BE49-F238E27FC236}">
                <a16:creationId xmlns:a16="http://schemas.microsoft.com/office/drawing/2014/main" id="{6FD0D50E-DBC8-197F-3421-949327BE5973}"/>
              </a:ext>
            </a:extLst>
          </p:cNvPr>
          <p:cNvGrpSpPr/>
          <p:nvPr/>
        </p:nvGrpSpPr>
        <p:grpSpPr>
          <a:xfrm>
            <a:off x="1714395" y="907479"/>
            <a:ext cx="2156646" cy="2156646"/>
            <a:chOff x="1714395" y="907479"/>
            <a:chExt cx="2156646" cy="2156646"/>
          </a:xfrm>
        </p:grpSpPr>
        <p:sp>
          <p:nvSpPr>
            <p:cNvPr id="22" name="Freeform 22"/>
            <p:cNvSpPr/>
            <p:nvPr/>
          </p:nvSpPr>
          <p:spPr>
            <a:xfrm>
              <a:off x="1714395" y="907479"/>
              <a:ext cx="2156646" cy="2156646"/>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854624" y="1482773"/>
              <a:ext cx="1876187" cy="1006059"/>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2.4</a:t>
              </a:r>
            </a:p>
          </p:txBody>
        </p:sp>
      </p:grpSp>
      <p:sp>
        <p:nvSpPr>
          <p:cNvPr id="24" name="Freeform 24"/>
          <p:cNvSpPr/>
          <p:nvPr/>
        </p:nvSpPr>
        <p:spPr>
          <a:xfrm>
            <a:off x="3059602" y="3330825"/>
            <a:ext cx="12512551" cy="4933216"/>
          </a:xfrm>
          <a:custGeom>
            <a:avLst/>
            <a:gdLst/>
            <a:ahLst/>
            <a:cxnLst/>
            <a:rect l="l" t="t" r="r" b="b"/>
            <a:pathLst>
              <a:path w="12512551" h="4933216">
                <a:moveTo>
                  <a:pt x="0" y="0"/>
                </a:moveTo>
                <a:lnTo>
                  <a:pt x="12512551" y="0"/>
                </a:lnTo>
                <a:lnTo>
                  <a:pt x="12512551" y="4933217"/>
                </a:lnTo>
                <a:lnTo>
                  <a:pt x="0" y="4933217"/>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4111145" y="1531897"/>
            <a:ext cx="9945713"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 TRANG VỀ CHÚNG TÔI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4">
              <a:extLst>
                <a:ext uri="{96DAC541-7B7A-43D3-8B79-37D633B846F1}">
                  <asvg:svgBlip xmlns:asvg="http://schemas.microsoft.com/office/drawing/2016/SVG/main" r:embed="rId15"/>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4">
              <a:extLst>
                <a:ext uri="{96DAC541-7B7A-43D3-8B79-37D633B846F1}">
                  <asvg:svgBlip xmlns:asvg="http://schemas.microsoft.com/office/drawing/2016/SVG/main" r:embed="rId15"/>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4">
              <a:extLst>
                <a:ext uri="{96DAC541-7B7A-43D3-8B79-37D633B846F1}">
                  <asvg:svgBlip xmlns:asvg="http://schemas.microsoft.com/office/drawing/2016/SVG/main" r:embed="rId15"/>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6">
              <a:extLst>
                <a:ext uri="{96DAC541-7B7A-43D3-8B79-37D633B846F1}">
                  <asvg:svgBlip xmlns:asvg="http://schemas.microsoft.com/office/drawing/2016/SVG/main" r:embed="rId17"/>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6">
              <a:extLst>
                <a:ext uri="{96DAC541-7B7A-43D3-8B79-37D633B846F1}">
                  <asvg:svgBlip xmlns:asvg="http://schemas.microsoft.com/office/drawing/2016/SVG/main" r:embed="rId17"/>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6">
              <a:extLst>
                <a:ext uri="{96DAC541-7B7A-43D3-8B79-37D633B846F1}">
                  <asvg:svgBlip xmlns:asvg="http://schemas.microsoft.com/office/drawing/2016/SVG/main" r:embed="rId17"/>
                </a:ext>
              </a:extLst>
            </a:blip>
            <a:stretch>
              <a:fillRect b="-293423"/>
            </a:stretch>
          </a:blipFill>
        </p:spPr>
        <p:txBody>
          <a:bodyPr/>
          <a:lstStyle/>
          <a:p>
            <a:endParaRPr lang="vi-VN"/>
          </a:p>
        </p:txBody>
      </p:sp>
      <p:grpSp>
        <p:nvGrpSpPr>
          <p:cNvPr id="18" name="Group 18"/>
          <p:cNvGrpSpPr/>
          <p:nvPr/>
        </p:nvGrpSpPr>
        <p:grpSpPr>
          <a:xfrm>
            <a:off x="1716188" y="1381418"/>
            <a:ext cx="9946519" cy="1364352"/>
            <a:chOff x="0" y="0"/>
            <a:chExt cx="3181979" cy="436468"/>
          </a:xfrm>
        </p:grpSpPr>
        <p:sp>
          <p:nvSpPr>
            <p:cNvPr id="19" name="Freeform 19"/>
            <p:cNvSpPr/>
            <p:nvPr/>
          </p:nvSpPr>
          <p:spPr>
            <a:xfrm>
              <a:off x="0" y="0"/>
              <a:ext cx="3181979" cy="436468"/>
            </a:xfrm>
            <a:custGeom>
              <a:avLst/>
              <a:gdLst/>
              <a:ahLst/>
              <a:cxnLst/>
              <a:rect l="l" t="t" r="r" b="b"/>
              <a:pathLst>
                <a:path w="3181979" h="436468">
                  <a:moveTo>
                    <a:pt x="39696" y="0"/>
                  </a:moveTo>
                  <a:lnTo>
                    <a:pt x="3142283" y="0"/>
                  </a:lnTo>
                  <a:cubicBezTo>
                    <a:pt x="3152811" y="0"/>
                    <a:pt x="3162908" y="4182"/>
                    <a:pt x="3170352" y="11627"/>
                  </a:cubicBezTo>
                  <a:cubicBezTo>
                    <a:pt x="3177797" y="19071"/>
                    <a:pt x="3181979" y="29168"/>
                    <a:pt x="3181979" y="39696"/>
                  </a:cubicBezTo>
                  <a:lnTo>
                    <a:pt x="3181979" y="396772"/>
                  </a:lnTo>
                  <a:cubicBezTo>
                    <a:pt x="3181979" y="418696"/>
                    <a:pt x="3164207" y="436468"/>
                    <a:pt x="3142283" y="436468"/>
                  </a:cubicBezTo>
                  <a:lnTo>
                    <a:pt x="39696" y="436468"/>
                  </a:lnTo>
                  <a:cubicBezTo>
                    <a:pt x="17773" y="436468"/>
                    <a:pt x="0" y="418696"/>
                    <a:pt x="0" y="396772"/>
                  </a:cubicBezTo>
                  <a:lnTo>
                    <a:pt x="0" y="39696"/>
                  </a:lnTo>
                  <a:cubicBezTo>
                    <a:pt x="0" y="17773"/>
                    <a:pt x="17773" y="0"/>
                    <a:pt x="39696"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2" name="Freeform 22"/>
          <p:cNvSpPr/>
          <p:nvPr/>
        </p:nvSpPr>
        <p:spPr>
          <a:xfrm>
            <a:off x="1345551" y="910539"/>
            <a:ext cx="2156646" cy="2156646"/>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vi-VN"/>
          </a:p>
        </p:txBody>
      </p:sp>
      <p:sp>
        <p:nvSpPr>
          <p:cNvPr id="23" name="TextBox 23"/>
          <p:cNvSpPr txBox="1"/>
          <p:nvPr/>
        </p:nvSpPr>
        <p:spPr>
          <a:xfrm>
            <a:off x="1485781" y="1485833"/>
            <a:ext cx="1876187" cy="948016"/>
          </a:xfrm>
          <a:prstGeom prst="rect">
            <a:avLst/>
          </a:prstGeom>
        </p:spPr>
        <p:txBody>
          <a:bodyPr lIns="0" tIns="0" rIns="0" bIns="0" rtlCol="0" anchor="t">
            <a:spAutoFit/>
          </a:bodyPr>
          <a:lstStyle/>
          <a:p>
            <a:pPr algn="ctr">
              <a:lnSpc>
                <a:spcPts val="7798"/>
              </a:lnSpc>
              <a:spcBef>
                <a:spcPct val="0"/>
              </a:spcBef>
            </a:pPr>
            <a:r>
              <a:rPr lang="en-US" sz="5570" b="1" spc="222">
                <a:solidFill>
                  <a:srgbClr val="EF7A36"/>
                </a:solidFill>
                <a:latin typeface="Calistoga" pitchFamily="2" charset="0"/>
              </a:rPr>
              <a:t>2.5</a:t>
            </a:r>
          </a:p>
        </p:txBody>
      </p:sp>
      <p:sp>
        <p:nvSpPr>
          <p:cNvPr id="24" name="Freeform 24"/>
          <p:cNvSpPr/>
          <p:nvPr/>
        </p:nvSpPr>
        <p:spPr>
          <a:xfrm>
            <a:off x="2901901" y="3141916"/>
            <a:ext cx="12827953" cy="5098464"/>
          </a:xfrm>
          <a:custGeom>
            <a:avLst/>
            <a:gdLst/>
            <a:ahLst/>
            <a:cxnLst/>
            <a:rect l="l" t="t" r="r" b="b"/>
            <a:pathLst>
              <a:path w="12827953" h="5098464">
                <a:moveTo>
                  <a:pt x="0" y="0"/>
                </a:moveTo>
                <a:lnTo>
                  <a:pt x="12827953" y="0"/>
                </a:lnTo>
                <a:lnTo>
                  <a:pt x="12827953" y="5098464"/>
                </a:lnTo>
                <a:lnTo>
                  <a:pt x="0" y="5098464"/>
                </a:lnTo>
                <a:lnTo>
                  <a:pt x="0" y="0"/>
                </a:lnTo>
                <a:close/>
              </a:path>
            </a:pathLst>
          </a:custGeom>
          <a:blipFill>
            <a:blip r:embed="rId20"/>
            <a:stretch>
              <a:fillRect/>
            </a:stretch>
          </a:blipFill>
        </p:spPr>
        <p:txBody>
          <a:bodyPr/>
          <a:lstStyle/>
          <a:p>
            <a:endParaRPr lang="vi-VN"/>
          </a:p>
        </p:txBody>
      </p:sp>
      <p:sp>
        <p:nvSpPr>
          <p:cNvPr id="25" name="TextBox 25"/>
          <p:cNvSpPr txBox="1"/>
          <p:nvPr/>
        </p:nvSpPr>
        <p:spPr>
          <a:xfrm>
            <a:off x="3861738" y="1498312"/>
            <a:ext cx="7576001"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TRANG LIÊN HỆ</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1716188" y="1424847"/>
            <a:ext cx="12028999" cy="1364352"/>
            <a:chOff x="0" y="0"/>
            <a:chExt cx="3848183" cy="436468"/>
          </a:xfrm>
        </p:grpSpPr>
        <p:sp>
          <p:nvSpPr>
            <p:cNvPr id="19" name="Freeform 19"/>
            <p:cNvSpPr/>
            <p:nvPr/>
          </p:nvSpPr>
          <p:spPr>
            <a:xfrm>
              <a:off x="0" y="0"/>
              <a:ext cx="3848183" cy="436468"/>
            </a:xfrm>
            <a:custGeom>
              <a:avLst/>
              <a:gdLst/>
              <a:ahLst/>
              <a:cxnLst/>
              <a:rect l="l" t="t" r="r" b="b"/>
              <a:pathLst>
                <a:path w="3848183" h="436468">
                  <a:moveTo>
                    <a:pt x="32824" y="0"/>
                  </a:moveTo>
                  <a:lnTo>
                    <a:pt x="3815359" y="0"/>
                  </a:lnTo>
                  <a:cubicBezTo>
                    <a:pt x="3833487" y="0"/>
                    <a:pt x="3848183" y="14696"/>
                    <a:pt x="3848183" y="32824"/>
                  </a:cubicBezTo>
                  <a:lnTo>
                    <a:pt x="3848183" y="403644"/>
                  </a:lnTo>
                  <a:cubicBezTo>
                    <a:pt x="3848183" y="412350"/>
                    <a:pt x="3844725" y="420699"/>
                    <a:pt x="3838569" y="426854"/>
                  </a:cubicBezTo>
                  <a:cubicBezTo>
                    <a:pt x="3832413" y="433010"/>
                    <a:pt x="3824065" y="436468"/>
                    <a:pt x="3815359" y="436468"/>
                  </a:cubicBezTo>
                  <a:lnTo>
                    <a:pt x="32824" y="436468"/>
                  </a:lnTo>
                  <a:cubicBezTo>
                    <a:pt x="14696" y="436468"/>
                    <a:pt x="0" y="421773"/>
                    <a:pt x="0" y="403644"/>
                  </a:cubicBezTo>
                  <a:lnTo>
                    <a:pt x="0" y="32824"/>
                  </a:lnTo>
                  <a:cubicBezTo>
                    <a:pt x="0" y="14696"/>
                    <a:pt x="14696" y="0"/>
                    <a:pt x="32824"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22" name="Freeform 22"/>
          <p:cNvSpPr/>
          <p:nvPr/>
        </p:nvSpPr>
        <p:spPr>
          <a:xfrm>
            <a:off x="1295228" y="996912"/>
            <a:ext cx="2156646" cy="2156646"/>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435457" y="1572206"/>
            <a:ext cx="1876187" cy="1006059"/>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2.6</a:t>
            </a:r>
          </a:p>
        </p:txBody>
      </p:sp>
      <p:sp>
        <p:nvSpPr>
          <p:cNvPr id="24" name="Freeform 24"/>
          <p:cNvSpPr/>
          <p:nvPr/>
        </p:nvSpPr>
        <p:spPr>
          <a:xfrm>
            <a:off x="2973997" y="3223446"/>
            <a:ext cx="12683761" cy="5041155"/>
          </a:xfrm>
          <a:custGeom>
            <a:avLst/>
            <a:gdLst/>
            <a:ahLst/>
            <a:cxnLst/>
            <a:rect l="l" t="t" r="r" b="b"/>
            <a:pathLst>
              <a:path w="12683761" h="5041155">
                <a:moveTo>
                  <a:pt x="0" y="0"/>
                </a:moveTo>
                <a:lnTo>
                  <a:pt x="12683761" y="0"/>
                </a:lnTo>
                <a:lnTo>
                  <a:pt x="12683761" y="5041154"/>
                </a:lnTo>
                <a:lnTo>
                  <a:pt x="0" y="5041154"/>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3907119" y="1505644"/>
            <a:ext cx="9511828"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TRANG THANH TOÁN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35833" y="249199"/>
            <a:ext cx="2779413" cy="2779413"/>
          </a:xfrm>
          <a:custGeom>
            <a:avLst/>
            <a:gdLst/>
            <a:ahLst/>
            <a:cxnLst/>
            <a:rect l="l" t="t" r="r" b="b"/>
            <a:pathLst>
              <a:path w="2779413" h="2779413">
                <a:moveTo>
                  <a:pt x="0" y="0"/>
                </a:moveTo>
                <a:lnTo>
                  <a:pt x="2779412" y="0"/>
                </a:lnTo>
                <a:lnTo>
                  <a:pt x="2779412" y="2779413"/>
                </a:lnTo>
                <a:lnTo>
                  <a:pt x="0" y="27794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119616" y="2303031"/>
            <a:ext cx="6790080" cy="6459064"/>
          </a:xfrm>
          <a:custGeom>
            <a:avLst/>
            <a:gdLst/>
            <a:ahLst/>
            <a:cxnLst/>
            <a:rect l="l" t="t" r="r" b="b"/>
            <a:pathLst>
              <a:path w="6790080" h="6459064">
                <a:moveTo>
                  <a:pt x="0" y="0"/>
                </a:moveTo>
                <a:lnTo>
                  <a:pt x="6790080" y="0"/>
                </a:lnTo>
                <a:lnTo>
                  <a:pt x="6790080" y="6459064"/>
                </a:lnTo>
                <a:lnTo>
                  <a:pt x="0" y="6459064"/>
                </a:lnTo>
                <a:lnTo>
                  <a:pt x="0" y="0"/>
                </a:lnTo>
                <a:close/>
              </a:path>
            </a:pathLst>
          </a:custGeom>
          <a:blipFill>
            <a:blip r:embed="rId21">
              <a:alphaModFix amt="60000"/>
            </a:blip>
            <a:stretch>
              <a:fillRect/>
            </a:stretch>
          </a:blipFill>
        </p:spPr>
        <p:txBody>
          <a:bodyPr/>
          <a:lstStyle/>
          <a:p>
            <a:endParaRPr lang="vi-VN"/>
          </a:p>
        </p:txBody>
      </p:sp>
      <p:grpSp>
        <p:nvGrpSpPr>
          <p:cNvPr id="20" name="Group 20"/>
          <p:cNvGrpSpPr/>
          <p:nvPr/>
        </p:nvGrpSpPr>
        <p:grpSpPr>
          <a:xfrm>
            <a:off x="726578" y="1524905"/>
            <a:ext cx="7576155" cy="7237191"/>
            <a:chOff x="0" y="0"/>
            <a:chExt cx="10101540" cy="9649588"/>
          </a:xfrm>
        </p:grpSpPr>
        <p:sp>
          <p:nvSpPr>
            <p:cNvPr id="21" name="Freeform 21"/>
            <p:cNvSpPr/>
            <p:nvPr/>
          </p:nvSpPr>
          <p:spPr>
            <a:xfrm rot="721838">
              <a:off x="2932153" y="599256"/>
              <a:ext cx="6499530" cy="7112389"/>
            </a:xfrm>
            <a:custGeom>
              <a:avLst/>
              <a:gdLst/>
              <a:ahLst/>
              <a:cxnLst/>
              <a:rect l="l" t="t" r="r" b="b"/>
              <a:pathLst>
                <a:path w="6499530" h="7112389">
                  <a:moveTo>
                    <a:pt x="0" y="0"/>
                  </a:moveTo>
                  <a:lnTo>
                    <a:pt x="6499530" y="0"/>
                  </a:lnTo>
                  <a:lnTo>
                    <a:pt x="6499530" y="7112389"/>
                  </a:lnTo>
                  <a:lnTo>
                    <a:pt x="0" y="7112389"/>
                  </a:lnTo>
                  <a:lnTo>
                    <a:pt x="0" y="0"/>
                  </a:lnTo>
                  <a:close/>
                </a:path>
              </a:pathLst>
            </a:custGeom>
            <a:blipFill>
              <a:blip r:embed="rId22"/>
              <a:stretch>
                <a:fillRect/>
              </a:stretch>
            </a:blipFill>
          </p:spPr>
          <p:txBody>
            <a:bodyPr/>
            <a:lstStyle/>
            <a:p>
              <a:endParaRPr lang="vi-VN"/>
            </a:p>
          </p:txBody>
        </p:sp>
        <p:sp>
          <p:nvSpPr>
            <p:cNvPr id="22" name="Freeform 22"/>
            <p:cNvSpPr/>
            <p:nvPr/>
          </p:nvSpPr>
          <p:spPr>
            <a:xfrm rot="-304438">
              <a:off x="324040" y="1658070"/>
              <a:ext cx="7667477" cy="7667477"/>
            </a:xfrm>
            <a:custGeom>
              <a:avLst/>
              <a:gdLst/>
              <a:ahLst/>
              <a:cxnLst/>
              <a:rect l="l" t="t" r="r" b="b"/>
              <a:pathLst>
                <a:path w="7667477" h="7667477">
                  <a:moveTo>
                    <a:pt x="0" y="0"/>
                  </a:moveTo>
                  <a:lnTo>
                    <a:pt x="7667477" y="0"/>
                  </a:lnTo>
                  <a:lnTo>
                    <a:pt x="7667477" y="7667478"/>
                  </a:lnTo>
                  <a:lnTo>
                    <a:pt x="0" y="7667478"/>
                  </a:lnTo>
                  <a:lnTo>
                    <a:pt x="0" y="0"/>
                  </a:lnTo>
                  <a:close/>
                </a:path>
              </a:pathLst>
            </a:custGeom>
            <a:blipFill>
              <a:blip r:embed="rId23"/>
              <a:stretch>
                <a:fillRect/>
              </a:stretch>
            </a:blipFill>
          </p:spPr>
          <p:txBody>
            <a:bodyPr/>
            <a:lstStyle/>
            <a:p>
              <a:endParaRPr lang="vi-VN"/>
            </a:p>
          </p:txBody>
        </p:sp>
      </p:grpSp>
      <p:sp>
        <p:nvSpPr>
          <p:cNvPr id="23" name="Freeform 23"/>
          <p:cNvSpPr/>
          <p:nvPr/>
        </p:nvSpPr>
        <p:spPr>
          <a:xfrm>
            <a:off x="15806605" y="3803567"/>
            <a:ext cx="954267" cy="1000542"/>
          </a:xfrm>
          <a:custGeom>
            <a:avLst/>
            <a:gdLst/>
            <a:ahLst/>
            <a:cxnLst/>
            <a:rect l="l" t="t" r="r" b="b"/>
            <a:pathLst>
              <a:path w="954267" h="1000542">
                <a:moveTo>
                  <a:pt x="0" y="0"/>
                </a:moveTo>
                <a:lnTo>
                  <a:pt x="954267" y="0"/>
                </a:lnTo>
                <a:lnTo>
                  <a:pt x="954267" y="1000542"/>
                </a:lnTo>
                <a:lnTo>
                  <a:pt x="0" y="1000542"/>
                </a:lnTo>
                <a:lnTo>
                  <a:pt x="0" y="0"/>
                </a:lnTo>
                <a:close/>
              </a:path>
            </a:pathLst>
          </a:custGeom>
          <a:blipFill>
            <a:blip r:embed="rId24"/>
            <a:stretch>
              <a:fillRect/>
            </a:stretch>
          </a:blipFill>
        </p:spPr>
        <p:txBody>
          <a:bodyPr/>
          <a:lstStyle/>
          <a:p>
            <a:endParaRPr lang="vi-VN"/>
          </a:p>
        </p:txBody>
      </p:sp>
      <p:sp>
        <p:nvSpPr>
          <p:cNvPr id="24" name="TextBox 24"/>
          <p:cNvSpPr txBox="1"/>
          <p:nvPr/>
        </p:nvSpPr>
        <p:spPr>
          <a:xfrm>
            <a:off x="8008159" y="890446"/>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1.1.2</a:t>
            </a:r>
          </a:p>
        </p:txBody>
      </p:sp>
      <p:sp>
        <p:nvSpPr>
          <p:cNvPr id="25" name="TextBox 25"/>
          <p:cNvSpPr txBox="1"/>
          <p:nvPr/>
        </p:nvSpPr>
        <p:spPr>
          <a:xfrm>
            <a:off x="9236405" y="3688540"/>
            <a:ext cx="6081024" cy="3969228"/>
          </a:xfrm>
          <a:prstGeom prst="rect">
            <a:avLst/>
          </a:prstGeom>
        </p:spPr>
        <p:txBody>
          <a:bodyPr wrap="square" lIns="0" tIns="0" rIns="0" bIns="0" rtlCol="0" anchor="t">
            <a:spAutoFit/>
          </a:bodyPr>
          <a:lstStyle/>
          <a:p>
            <a:pPr algn="ctr">
              <a:lnSpc>
                <a:spcPts val="10499"/>
              </a:lnSpc>
            </a:pPr>
            <a:r>
              <a:rPr lang="en-US" sz="7499" spc="449">
                <a:solidFill>
                  <a:srgbClr val="E94850"/>
                </a:solidFill>
                <a:effectLst>
                  <a:outerShdw blurRad="50800" dist="38100" algn="l" rotWithShape="0">
                    <a:prstClr val="black">
                      <a:alpha val="40000"/>
                    </a:prstClr>
                  </a:outerShdw>
                </a:effectLst>
                <a:latin typeface="Calistoga"/>
              </a:rPr>
              <a:t>LỢI ÍCH SẢN PHẨM MANG LẠI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1488944" y="1381418"/>
            <a:ext cx="15664780" cy="1364352"/>
            <a:chOff x="0" y="0"/>
            <a:chExt cx="5011301" cy="436468"/>
          </a:xfrm>
        </p:grpSpPr>
        <p:sp>
          <p:nvSpPr>
            <p:cNvPr id="19" name="Freeform 19"/>
            <p:cNvSpPr/>
            <p:nvPr/>
          </p:nvSpPr>
          <p:spPr>
            <a:xfrm>
              <a:off x="0" y="0"/>
              <a:ext cx="5011301" cy="436468"/>
            </a:xfrm>
            <a:custGeom>
              <a:avLst/>
              <a:gdLst/>
              <a:ahLst/>
              <a:cxnLst/>
              <a:rect l="l" t="t" r="r" b="b"/>
              <a:pathLst>
                <a:path w="5011301" h="436468">
                  <a:moveTo>
                    <a:pt x="25205" y="0"/>
                  </a:moveTo>
                  <a:lnTo>
                    <a:pt x="4986096" y="0"/>
                  </a:lnTo>
                  <a:cubicBezTo>
                    <a:pt x="4992781" y="0"/>
                    <a:pt x="4999192" y="2656"/>
                    <a:pt x="5003919" y="7383"/>
                  </a:cubicBezTo>
                  <a:cubicBezTo>
                    <a:pt x="5008645" y="12109"/>
                    <a:pt x="5011301" y="18521"/>
                    <a:pt x="5011301" y="25205"/>
                  </a:cubicBezTo>
                  <a:lnTo>
                    <a:pt x="5011301" y="411263"/>
                  </a:lnTo>
                  <a:cubicBezTo>
                    <a:pt x="5011301" y="425183"/>
                    <a:pt x="5000016" y="436468"/>
                    <a:pt x="4986096" y="436468"/>
                  </a:cubicBezTo>
                  <a:lnTo>
                    <a:pt x="25205" y="436468"/>
                  </a:lnTo>
                  <a:cubicBezTo>
                    <a:pt x="11285" y="436468"/>
                    <a:pt x="0" y="425183"/>
                    <a:pt x="0" y="411263"/>
                  </a:cubicBezTo>
                  <a:lnTo>
                    <a:pt x="0" y="25205"/>
                  </a:lnTo>
                  <a:cubicBezTo>
                    <a:pt x="0" y="11285"/>
                    <a:pt x="11285" y="0"/>
                    <a:pt x="25205"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1" name="Group 21"/>
          <p:cNvGrpSpPr/>
          <p:nvPr/>
        </p:nvGrpSpPr>
        <p:grpSpPr>
          <a:xfrm>
            <a:off x="1105638" y="936158"/>
            <a:ext cx="2156646" cy="2156646"/>
            <a:chOff x="0" y="0"/>
            <a:chExt cx="2875528" cy="2875528"/>
          </a:xfrm>
        </p:grpSpPr>
        <p:sp>
          <p:nvSpPr>
            <p:cNvPr id="22" name="Freeform 22"/>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86972" y="662283"/>
              <a:ext cx="2501583" cy="1341412"/>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2.7</a:t>
              </a:r>
            </a:p>
          </p:txBody>
        </p:sp>
      </p:grpSp>
      <p:sp>
        <p:nvSpPr>
          <p:cNvPr id="24" name="Freeform 24"/>
          <p:cNvSpPr/>
          <p:nvPr/>
        </p:nvSpPr>
        <p:spPr>
          <a:xfrm>
            <a:off x="3024466" y="3051504"/>
            <a:ext cx="13116374" cy="5213097"/>
          </a:xfrm>
          <a:custGeom>
            <a:avLst/>
            <a:gdLst/>
            <a:ahLst/>
            <a:cxnLst/>
            <a:rect l="l" t="t" r="r" b="b"/>
            <a:pathLst>
              <a:path w="13116374" h="5213097">
                <a:moveTo>
                  <a:pt x="0" y="0"/>
                </a:moveTo>
                <a:lnTo>
                  <a:pt x="13116374" y="0"/>
                </a:lnTo>
                <a:lnTo>
                  <a:pt x="13116374" y="5213096"/>
                </a:lnTo>
                <a:lnTo>
                  <a:pt x="0" y="5213096"/>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3429222" y="1510333"/>
            <a:ext cx="13448478" cy="1202757"/>
          </a:xfrm>
          <a:prstGeom prst="rect">
            <a:avLst/>
          </a:prstGeom>
        </p:spPr>
        <p:txBody>
          <a:bodyPr lIns="0" tIns="0" rIns="0" bIns="0" rtlCol="0" anchor="t">
            <a:spAutoFit/>
          </a:bodyPr>
          <a:lstStyle/>
          <a:p>
            <a:pPr algn="ctr">
              <a:lnSpc>
                <a:spcPts val="9831"/>
              </a:lnSpc>
              <a:spcBef>
                <a:spcPct val="0"/>
              </a:spcBef>
            </a:pPr>
            <a:r>
              <a:rPr lang="en-US" sz="7022" spc="280">
                <a:solidFill>
                  <a:srgbClr val="EF7A36"/>
                </a:solidFill>
                <a:latin typeface="Calistoga"/>
              </a:rPr>
              <a:t>TRANG CÂU HỎI THƯỜNG GẶP</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7629694" y="518192"/>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11662708" y="3272118"/>
            <a:ext cx="2159485" cy="2057400"/>
          </a:xfrm>
          <a:custGeom>
            <a:avLst/>
            <a:gdLst/>
            <a:ahLst/>
            <a:cxnLst/>
            <a:rect l="l" t="t" r="r" b="b"/>
            <a:pathLst>
              <a:path w="2159485" h="2057400">
                <a:moveTo>
                  <a:pt x="0" y="0"/>
                </a:moveTo>
                <a:lnTo>
                  <a:pt x="2159485" y="0"/>
                </a:lnTo>
                <a:lnTo>
                  <a:pt x="2159485" y="2057400"/>
                </a:lnTo>
                <a:lnTo>
                  <a:pt x="0" y="20574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7826620" y="1284039"/>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3</a:t>
            </a:r>
          </a:p>
        </p:txBody>
      </p:sp>
      <p:sp>
        <p:nvSpPr>
          <p:cNvPr id="21" name="TextBox 21"/>
          <p:cNvSpPr txBox="1"/>
          <p:nvPr/>
        </p:nvSpPr>
        <p:spPr>
          <a:xfrm>
            <a:off x="5775879" y="4832694"/>
            <a:ext cx="5009555" cy="1079372"/>
          </a:xfrm>
          <a:prstGeom prst="rect">
            <a:avLst/>
          </a:prstGeom>
        </p:spPr>
        <p:txBody>
          <a:bodyPr lIns="0" tIns="0" rIns="0" bIns="0" rtlCol="0" anchor="t">
            <a:spAutoFit/>
          </a:bodyPr>
          <a:lstStyle/>
          <a:p>
            <a:pPr algn="ctr">
              <a:lnSpc>
                <a:spcPts val="8315"/>
              </a:lnSpc>
            </a:pPr>
            <a:r>
              <a:rPr lang="en-US" sz="7699" spc="307">
                <a:solidFill>
                  <a:srgbClr val="E94850"/>
                </a:solidFill>
                <a:effectLst>
                  <a:outerShdw blurRad="50800" dist="38100" algn="l" rotWithShape="0">
                    <a:prstClr val="black">
                      <a:alpha val="40000"/>
                    </a:prstClr>
                  </a:outerShdw>
                </a:effectLst>
                <a:latin typeface="Calistoga"/>
              </a:rPr>
              <a:t>TỔNG KẾT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grpSp>
        <p:nvGrpSpPr>
          <p:cNvPr id="18" name="Group 18"/>
          <p:cNvGrpSpPr/>
          <p:nvPr/>
        </p:nvGrpSpPr>
        <p:grpSpPr>
          <a:xfrm>
            <a:off x="2407001" y="1480242"/>
            <a:ext cx="15129012" cy="1364352"/>
            <a:chOff x="0" y="0"/>
            <a:chExt cx="4839904" cy="436468"/>
          </a:xfrm>
        </p:grpSpPr>
        <p:sp>
          <p:nvSpPr>
            <p:cNvPr id="19" name="Freeform 19"/>
            <p:cNvSpPr/>
            <p:nvPr/>
          </p:nvSpPr>
          <p:spPr>
            <a:xfrm>
              <a:off x="0" y="0"/>
              <a:ext cx="4839905" cy="436468"/>
            </a:xfrm>
            <a:custGeom>
              <a:avLst/>
              <a:gdLst/>
              <a:ahLst/>
              <a:cxnLst/>
              <a:rect l="l" t="t" r="r" b="b"/>
              <a:pathLst>
                <a:path w="4839905" h="436468">
                  <a:moveTo>
                    <a:pt x="26098" y="0"/>
                  </a:moveTo>
                  <a:lnTo>
                    <a:pt x="4813807" y="0"/>
                  </a:lnTo>
                  <a:cubicBezTo>
                    <a:pt x="4828220" y="0"/>
                    <a:pt x="4839905" y="11685"/>
                    <a:pt x="4839905" y="26098"/>
                  </a:cubicBezTo>
                  <a:lnTo>
                    <a:pt x="4839905" y="410370"/>
                  </a:lnTo>
                  <a:cubicBezTo>
                    <a:pt x="4839905" y="417292"/>
                    <a:pt x="4837155" y="423930"/>
                    <a:pt x="4832260" y="428824"/>
                  </a:cubicBezTo>
                  <a:cubicBezTo>
                    <a:pt x="4827366" y="433719"/>
                    <a:pt x="4820728" y="436468"/>
                    <a:pt x="4813807" y="436468"/>
                  </a:cubicBezTo>
                  <a:lnTo>
                    <a:pt x="26098" y="436468"/>
                  </a:lnTo>
                  <a:cubicBezTo>
                    <a:pt x="11685" y="436468"/>
                    <a:pt x="0" y="424784"/>
                    <a:pt x="0" y="410370"/>
                  </a:cubicBezTo>
                  <a:lnTo>
                    <a:pt x="0" y="26098"/>
                  </a:lnTo>
                  <a:cubicBezTo>
                    <a:pt x="0" y="11685"/>
                    <a:pt x="11685" y="0"/>
                    <a:pt x="26098" y="0"/>
                  </a:cubicBezTo>
                  <a:close/>
                </a:path>
              </a:pathLst>
            </a:custGeom>
            <a:solidFill>
              <a:srgbClr val="FFEFCA"/>
            </a:solidFill>
            <a:ln w="104775">
              <a:solidFill>
                <a:srgbClr val="EF7A36"/>
              </a:solidFill>
            </a:ln>
          </p:spPr>
          <p:txBody>
            <a:bodyPr/>
            <a:lstStyle/>
            <a:p>
              <a:endParaRPr lang="vi-V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1" name="Group 21"/>
          <p:cNvGrpSpPr/>
          <p:nvPr/>
        </p:nvGrpSpPr>
        <p:grpSpPr>
          <a:xfrm>
            <a:off x="931381" y="1084096"/>
            <a:ext cx="2156646" cy="2156646"/>
            <a:chOff x="0" y="0"/>
            <a:chExt cx="2875528" cy="2875528"/>
          </a:xfrm>
        </p:grpSpPr>
        <p:sp>
          <p:nvSpPr>
            <p:cNvPr id="22" name="Freeform 22"/>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3" name="TextBox 23"/>
            <p:cNvSpPr txBox="1"/>
            <p:nvPr/>
          </p:nvSpPr>
          <p:spPr>
            <a:xfrm>
              <a:off x="186972" y="662283"/>
              <a:ext cx="2501583" cy="1341412"/>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3.1</a:t>
              </a:r>
            </a:p>
          </p:txBody>
        </p:sp>
      </p:grpSp>
      <p:sp>
        <p:nvSpPr>
          <p:cNvPr id="24" name="Freeform 24"/>
          <p:cNvSpPr/>
          <p:nvPr/>
        </p:nvSpPr>
        <p:spPr>
          <a:xfrm>
            <a:off x="3134964" y="3108445"/>
            <a:ext cx="12018071" cy="5370201"/>
          </a:xfrm>
          <a:custGeom>
            <a:avLst/>
            <a:gdLst/>
            <a:ahLst/>
            <a:cxnLst/>
            <a:rect l="l" t="t" r="r" b="b"/>
            <a:pathLst>
              <a:path w="12018071" h="5370201">
                <a:moveTo>
                  <a:pt x="0" y="0"/>
                </a:moveTo>
                <a:lnTo>
                  <a:pt x="12018072" y="0"/>
                </a:lnTo>
                <a:lnTo>
                  <a:pt x="12018072" y="5370201"/>
                </a:lnTo>
                <a:lnTo>
                  <a:pt x="0" y="5370201"/>
                </a:lnTo>
                <a:lnTo>
                  <a:pt x="0" y="0"/>
                </a:lnTo>
                <a:close/>
              </a:path>
            </a:pathLst>
          </a:custGeom>
          <a:blipFill>
            <a:blip r:embed="rId21"/>
            <a:stretch>
              <a:fillRect/>
            </a:stretch>
          </a:blipFill>
        </p:spPr>
        <p:txBody>
          <a:bodyPr/>
          <a:lstStyle/>
          <a:p>
            <a:endParaRPr lang="vi-VN"/>
          </a:p>
        </p:txBody>
      </p:sp>
      <p:sp>
        <p:nvSpPr>
          <p:cNvPr id="25" name="TextBox 25"/>
          <p:cNvSpPr txBox="1"/>
          <p:nvPr/>
        </p:nvSpPr>
        <p:spPr>
          <a:xfrm>
            <a:off x="3290283" y="1591203"/>
            <a:ext cx="13898216" cy="1028131"/>
          </a:xfrm>
          <a:prstGeom prst="rect">
            <a:avLst/>
          </a:prstGeom>
        </p:spPr>
        <p:txBody>
          <a:bodyPr lIns="0" tIns="0" rIns="0" bIns="0" rtlCol="0" anchor="t">
            <a:spAutoFit/>
          </a:bodyPr>
          <a:lstStyle/>
          <a:p>
            <a:pPr algn="ctr">
              <a:lnSpc>
                <a:spcPts val="8431"/>
              </a:lnSpc>
              <a:spcBef>
                <a:spcPct val="0"/>
              </a:spcBef>
            </a:pPr>
            <a:r>
              <a:rPr lang="en-US" sz="6022" spc="240">
                <a:solidFill>
                  <a:srgbClr val="EF7A36"/>
                </a:solidFill>
                <a:latin typeface="Calistoga"/>
              </a:rPr>
              <a:t>CÁC YÊU CẦU MÀ DỰ ÁN ĐÃ ĐÁP ỨNG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TextBox 18"/>
          <p:cNvSpPr txBox="1"/>
          <p:nvPr/>
        </p:nvSpPr>
        <p:spPr>
          <a:xfrm>
            <a:off x="2166145" y="2702354"/>
            <a:ext cx="13955711" cy="5686255"/>
          </a:xfrm>
          <a:prstGeom prst="rect">
            <a:avLst/>
          </a:prstGeom>
        </p:spPr>
        <p:txBody>
          <a:bodyPr lIns="0" tIns="0" rIns="0" bIns="0" rtlCol="0" anchor="t">
            <a:spAutoFit/>
          </a:bodyPr>
          <a:lstStyle/>
          <a:p>
            <a:pPr marL="810590" lvl="1" indent="-405295">
              <a:lnSpc>
                <a:spcPts val="5631"/>
              </a:lnSpc>
              <a:buFont typeface="Arial"/>
              <a:buChar char="•"/>
            </a:pPr>
            <a:r>
              <a:rPr lang="en-US" sz="3754" spc="67">
                <a:solidFill>
                  <a:srgbClr val="000000"/>
                </a:solidFill>
                <a:latin typeface="Montserrat" pitchFamily="2" charset="0"/>
              </a:rPr>
              <a:t>Cung cấp các sản phẩm/dịch vụ của shop còn hạn chế, chưa tiếp cận được nhiều phân khúc khách hàng, chưa khai thác được hết thị trường đồ ăn vặt.</a:t>
            </a:r>
          </a:p>
          <a:p>
            <a:pPr marL="810590" lvl="1" indent="-405295">
              <a:lnSpc>
                <a:spcPts val="5631"/>
              </a:lnSpc>
              <a:buFont typeface="Arial"/>
              <a:buChar char="•"/>
            </a:pPr>
            <a:r>
              <a:rPr lang="en-US" sz="3754" spc="67">
                <a:solidFill>
                  <a:srgbClr val="000000"/>
                </a:solidFill>
                <a:latin typeface="Montserrat" pitchFamily="2" charset="0"/>
              </a:rPr>
              <a:t>Do loại hình sản phẩm phổ biến nên các sản phẩm có thể giống nhau, chưa có điểm đặc biệt hay sự nổi bật ghi được ấn tượng cho khách hàng. Nguồn vốn ban đầu chưa được đầu tư quá nhiều, các vấn đề về bảo mật chưa được đảm bảo đến mức tối đa.</a:t>
            </a:r>
          </a:p>
        </p:txBody>
      </p:sp>
      <p:grpSp>
        <p:nvGrpSpPr>
          <p:cNvPr id="19" name="Group 19"/>
          <p:cNvGrpSpPr/>
          <p:nvPr/>
        </p:nvGrpSpPr>
        <p:grpSpPr>
          <a:xfrm>
            <a:off x="2089095" y="1197070"/>
            <a:ext cx="15129012" cy="1364352"/>
            <a:chOff x="0" y="0"/>
            <a:chExt cx="4839904" cy="436468"/>
          </a:xfrm>
        </p:grpSpPr>
        <p:sp>
          <p:nvSpPr>
            <p:cNvPr id="20" name="Freeform 20"/>
            <p:cNvSpPr/>
            <p:nvPr/>
          </p:nvSpPr>
          <p:spPr>
            <a:xfrm>
              <a:off x="0" y="0"/>
              <a:ext cx="4839905" cy="436468"/>
            </a:xfrm>
            <a:custGeom>
              <a:avLst/>
              <a:gdLst/>
              <a:ahLst/>
              <a:cxnLst/>
              <a:rect l="l" t="t" r="r" b="b"/>
              <a:pathLst>
                <a:path w="4839905" h="436468">
                  <a:moveTo>
                    <a:pt x="26098" y="0"/>
                  </a:moveTo>
                  <a:lnTo>
                    <a:pt x="4813807" y="0"/>
                  </a:lnTo>
                  <a:cubicBezTo>
                    <a:pt x="4828220" y="0"/>
                    <a:pt x="4839905" y="11685"/>
                    <a:pt x="4839905" y="26098"/>
                  </a:cubicBezTo>
                  <a:lnTo>
                    <a:pt x="4839905" y="410370"/>
                  </a:lnTo>
                  <a:cubicBezTo>
                    <a:pt x="4839905" y="417292"/>
                    <a:pt x="4837155" y="423930"/>
                    <a:pt x="4832260" y="428824"/>
                  </a:cubicBezTo>
                  <a:cubicBezTo>
                    <a:pt x="4827366" y="433719"/>
                    <a:pt x="4820728" y="436468"/>
                    <a:pt x="4813807" y="436468"/>
                  </a:cubicBezTo>
                  <a:lnTo>
                    <a:pt x="26098" y="436468"/>
                  </a:lnTo>
                  <a:cubicBezTo>
                    <a:pt x="11685" y="436468"/>
                    <a:pt x="0" y="424784"/>
                    <a:pt x="0" y="410370"/>
                  </a:cubicBezTo>
                  <a:lnTo>
                    <a:pt x="0" y="26098"/>
                  </a:lnTo>
                  <a:cubicBezTo>
                    <a:pt x="0" y="11685"/>
                    <a:pt x="11685" y="0"/>
                    <a:pt x="26098" y="0"/>
                  </a:cubicBezTo>
                  <a:close/>
                </a:path>
              </a:pathLst>
            </a:custGeom>
            <a:solidFill>
              <a:srgbClr val="FFEFCA"/>
            </a:solidFill>
            <a:ln w="104775">
              <a:solidFill>
                <a:srgbClr val="EF7A36"/>
              </a:solidFill>
            </a:ln>
          </p:spPr>
          <p:txBody>
            <a:bodyPr/>
            <a:lstStyle/>
            <a:p>
              <a:endParaRPr lang="vi-VN"/>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2" name="Group 22"/>
          <p:cNvGrpSpPr/>
          <p:nvPr/>
        </p:nvGrpSpPr>
        <p:grpSpPr>
          <a:xfrm>
            <a:off x="613475" y="800923"/>
            <a:ext cx="2156646" cy="2156646"/>
            <a:chOff x="0" y="0"/>
            <a:chExt cx="2875528" cy="2875528"/>
          </a:xfrm>
        </p:grpSpPr>
        <p:sp>
          <p:nvSpPr>
            <p:cNvPr id="23" name="Freeform 23"/>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4" name="TextBox 24"/>
            <p:cNvSpPr txBox="1"/>
            <p:nvPr/>
          </p:nvSpPr>
          <p:spPr>
            <a:xfrm>
              <a:off x="186972" y="805753"/>
              <a:ext cx="2501583" cy="1264021"/>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Calistoga" pitchFamily="2" charset="0"/>
                </a:rPr>
                <a:t>3.2</a:t>
              </a:r>
            </a:p>
          </p:txBody>
        </p:sp>
      </p:grpSp>
      <p:sp>
        <p:nvSpPr>
          <p:cNvPr id="25" name="TextBox 25"/>
          <p:cNvSpPr txBox="1"/>
          <p:nvPr/>
        </p:nvSpPr>
        <p:spPr>
          <a:xfrm>
            <a:off x="2972377" y="1350576"/>
            <a:ext cx="13981724" cy="952566"/>
          </a:xfrm>
          <a:prstGeom prst="rect">
            <a:avLst/>
          </a:prstGeom>
        </p:spPr>
        <p:txBody>
          <a:bodyPr lIns="0" tIns="0" rIns="0" bIns="0" rtlCol="0" anchor="t">
            <a:spAutoFit/>
          </a:bodyPr>
          <a:lstStyle/>
          <a:p>
            <a:pPr algn="ctr">
              <a:lnSpc>
                <a:spcPts val="7871"/>
              </a:lnSpc>
              <a:spcBef>
                <a:spcPct val="0"/>
              </a:spcBef>
            </a:pPr>
            <a:r>
              <a:rPr lang="en-US" sz="5622" spc="224">
                <a:solidFill>
                  <a:srgbClr val="EF7A36"/>
                </a:solidFill>
                <a:latin typeface="Calistoga"/>
              </a:rPr>
              <a:t>CÁC YÊU CẦU MÀ DỰ ÁN CHƯA ĐÁP ỨNG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333899" y="2063593"/>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3" name="Freeform 13"/>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4" name="Freeform 14"/>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5">
              <a:extLst>
                <a:ext uri="{96DAC541-7B7A-43D3-8B79-37D633B846F1}">
                  <asvg:svgBlip xmlns:asvg="http://schemas.microsoft.com/office/drawing/2016/SVG/main" r:embed="rId16"/>
                </a:ext>
              </a:extLst>
            </a:blip>
            <a:stretch>
              <a:fillRect b="-49055"/>
            </a:stretch>
          </a:blipFill>
        </p:spPr>
        <p:txBody>
          <a:bodyPr/>
          <a:lstStyle/>
          <a:p>
            <a:endParaRPr lang="vi-VN"/>
          </a:p>
        </p:txBody>
      </p:sp>
      <p:sp>
        <p:nvSpPr>
          <p:cNvPr id="15" name="Freeform 15"/>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7" name="Freeform 17"/>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7">
              <a:extLst>
                <a:ext uri="{96DAC541-7B7A-43D3-8B79-37D633B846F1}">
                  <asvg:svgBlip xmlns:asvg="http://schemas.microsoft.com/office/drawing/2016/SVG/main" r:embed="rId18"/>
                </a:ext>
              </a:extLst>
            </a:blip>
            <a:stretch>
              <a:fillRect b="-293423"/>
            </a:stretch>
          </a:blipFill>
        </p:spPr>
        <p:txBody>
          <a:bodyPr/>
          <a:lstStyle/>
          <a:p>
            <a:endParaRPr lang="vi-VN"/>
          </a:p>
        </p:txBody>
      </p:sp>
      <p:sp>
        <p:nvSpPr>
          <p:cNvPr id="18" name="TextBox 18"/>
          <p:cNvSpPr txBox="1"/>
          <p:nvPr/>
        </p:nvSpPr>
        <p:spPr>
          <a:xfrm>
            <a:off x="2176126" y="2742649"/>
            <a:ext cx="14279503" cy="6016647"/>
          </a:xfrm>
          <a:prstGeom prst="rect">
            <a:avLst/>
          </a:prstGeom>
        </p:spPr>
        <p:txBody>
          <a:bodyPr lIns="0" tIns="0" rIns="0" bIns="0" rtlCol="0" anchor="t">
            <a:spAutoFit/>
          </a:bodyPr>
          <a:lstStyle/>
          <a:p>
            <a:pPr marL="657811" lvl="1" indent="-328905">
              <a:lnSpc>
                <a:spcPts val="4265"/>
              </a:lnSpc>
              <a:buFont typeface="Arial"/>
              <a:buChar char="•"/>
            </a:pPr>
            <a:r>
              <a:rPr lang="en-US" sz="2800">
                <a:solidFill>
                  <a:srgbClr val="000000"/>
                </a:solidFill>
                <a:latin typeface="Montserrat" pitchFamily="2" charset="0"/>
              </a:rPr>
              <a:t>Tìm được nhà/nguồn cung cấp uy tín nhằm đảm bảo nguồn hàng ổn định và đa dạng.</a:t>
            </a:r>
          </a:p>
          <a:p>
            <a:pPr marL="657811" lvl="1" indent="-328905">
              <a:lnSpc>
                <a:spcPts val="4265"/>
              </a:lnSpc>
              <a:buFont typeface="Arial"/>
              <a:buChar char="•"/>
            </a:pPr>
            <a:r>
              <a:rPr lang="en-US" sz="2800">
                <a:solidFill>
                  <a:srgbClr val="000000"/>
                </a:solidFill>
                <a:latin typeface="Montserrat" pitchFamily="2" charset="0"/>
              </a:rPr>
              <a:t>Có kế hoạch và ngân sách chi tiết hơn cho các dự án, công việc sắp tới.</a:t>
            </a:r>
          </a:p>
          <a:p>
            <a:pPr marL="657811" lvl="1" indent="-328905">
              <a:lnSpc>
                <a:spcPts val="4265"/>
              </a:lnSpc>
              <a:buFont typeface="Arial"/>
              <a:buChar char="•"/>
            </a:pPr>
            <a:r>
              <a:rPr lang="en-US" sz="2800">
                <a:solidFill>
                  <a:srgbClr val="000000"/>
                </a:solidFill>
                <a:latin typeface="Montserrat" pitchFamily="2" charset="0"/>
              </a:rPr>
              <a:t>Thường xuyên cập nhật tin tức mới lên website và Shopee (sản phẩm, đánh giá,...).</a:t>
            </a:r>
          </a:p>
          <a:p>
            <a:pPr marL="657811" lvl="1" indent="-328905">
              <a:lnSpc>
                <a:spcPts val="4265"/>
              </a:lnSpc>
              <a:buFont typeface="Arial"/>
              <a:buChar char="•"/>
            </a:pPr>
            <a:r>
              <a:rPr lang="en-US" sz="2800">
                <a:solidFill>
                  <a:srgbClr val="000000"/>
                </a:solidFill>
                <a:latin typeface="Montserrat" pitchFamily="2" charset="0"/>
              </a:rPr>
              <a:t>Nghiên cứu, bổ sung thêm một số loại hình sản phẩm khác; có sản phẩm độc quyền của shop để gây ấn tượng cho người mua.</a:t>
            </a:r>
          </a:p>
          <a:p>
            <a:pPr marL="657811" lvl="1" indent="-328905">
              <a:lnSpc>
                <a:spcPts val="4265"/>
              </a:lnSpc>
              <a:buFont typeface="Arial"/>
              <a:buChar char="•"/>
            </a:pPr>
            <a:r>
              <a:rPr lang="en-US" sz="2800">
                <a:solidFill>
                  <a:srgbClr val="000000"/>
                </a:solidFill>
                <a:latin typeface="Montserrat" pitchFamily="2" charset="0"/>
              </a:rPr>
              <a:t>Sau khi có vị thế ổn định trên thị trường, có thể hợp tác đặt một số quảng cáo lên trang web để thu lợi nhuận.</a:t>
            </a:r>
          </a:p>
          <a:p>
            <a:pPr marL="657811" lvl="1" indent="-328905">
              <a:lnSpc>
                <a:spcPts val="4265"/>
              </a:lnSpc>
              <a:spcBef>
                <a:spcPct val="0"/>
              </a:spcBef>
              <a:buFont typeface="Arial"/>
              <a:buChar char="•"/>
            </a:pPr>
            <a:r>
              <a:rPr lang="en-US" sz="2800">
                <a:solidFill>
                  <a:srgbClr val="000000"/>
                </a:solidFill>
                <a:latin typeface="Montserrat" pitchFamily="2" charset="0"/>
              </a:rPr>
              <a:t>Và shop sẽ còn tiếp tục cập nhật các phương hướng khác dựa theo tình hình kinh doanh trong tương lai.  </a:t>
            </a:r>
          </a:p>
        </p:txBody>
      </p:sp>
      <p:grpSp>
        <p:nvGrpSpPr>
          <p:cNvPr id="19" name="Group 19"/>
          <p:cNvGrpSpPr/>
          <p:nvPr/>
        </p:nvGrpSpPr>
        <p:grpSpPr>
          <a:xfrm>
            <a:off x="2407001" y="1381418"/>
            <a:ext cx="14395745" cy="1364352"/>
            <a:chOff x="0" y="0"/>
            <a:chExt cx="4605326" cy="436468"/>
          </a:xfrm>
        </p:grpSpPr>
        <p:sp>
          <p:nvSpPr>
            <p:cNvPr id="20" name="Freeform 20"/>
            <p:cNvSpPr/>
            <p:nvPr/>
          </p:nvSpPr>
          <p:spPr>
            <a:xfrm>
              <a:off x="0" y="0"/>
              <a:ext cx="4605325" cy="436468"/>
            </a:xfrm>
            <a:custGeom>
              <a:avLst/>
              <a:gdLst/>
              <a:ahLst/>
              <a:cxnLst/>
              <a:rect l="l" t="t" r="r" b="b"/>
              <a:pathLst>
                <a:path w="4605325" h="436468">
                  <a:moveTo>
                    <a:pt x="27427" y="0"/>
                  </a:moveTo>
                  <a:lnTo>
                    <a:pt x="4577898" y="0"/>
                  </a:lnTo>
                  <a:cubicBezTo>
                    <a:pt x="4585172" y="0"/>
                    <a:pt x="4592148" y="2890"/>
                    <a:pt x="4597292" y="8033"/>
                  </a:cubicBezTo>
                  <a:cubicBezTo>
                    <a:pt x="4602436" y="13177"/>
                    <a:pt x="4605325" y="20153"/>
                    <a:pt x="4605325" y="27427"/>
                  </a:cubicBezTo>
                  <a:lnTo>
                    <a:pt x="4605325" y="409041"/>
                  </a:lnTo>
                  <a:cubicBezTo>
                    <a:pt x="4605325" y="424189"/>
                    <a:pt x="4593046" y="436468"/>
                    <a:pt x="4577898" y="436468"/>
                  </a:cubicBezTo>
                  <a:lnTo>
                    <a:pt x="27427" y="436468"/>
                  </a:lnTo>
                  <a:cubicBezTo>
                    <a:pt x="12280" y="436468"/>
                    <a:pt x="0" y="424189"/>
                    <a:pt x="0" y="409041"/>
                  </a:cubicBezTo>
                  <a:lnTo>
                    <a:pt x="0" y="27427"/>
                  </a:lnTo>
                  <a:cubicBezTo>
                    <a:pt x="0" y="12280"/>
                    <a:pt x="12280" y="0"/>
                    <a:pt x="27427" y="0"/>
                  </a:cubicBezTo>
                  <a:close/>
                </a:path>
              </a:pathLst>
            </a:custGeom>
            <a:solidFill>
              <a:srgbClr val="FFEFCA"/>
            </a:solidFill>
            <a:ln w="104775">
              <a:solidFill>
                <a:srgbClr val="EF7A36"/>
              </a:solidFill>
            </a:ln>
          </p:spPr>
          <p:txBody>
            <a:bodyPr/>
            <a:lstStyle/>
            <a:p>
              <a:endParaRPr lang="vi-VN"/>
            </a:p>
          </p:txBody>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22" name="Group 22"/>
          <p:cNvGrpSpPr/>
          <p:nvPr/>
        </p:nvGrpSpPr>
        <p:grpSpPr>
          <a:xfrm>
            <a:off x="931381" y="985271"/>
            <a:ext cx="2156646" cy="2156646"/>
            <a:chOff x="0" y="0"/>
            <a:chExt cx="2875528" cy="2875528"/>
          </a:xfrm>
        </p:grpSpPr>
        <p:sp>
          <p:nvSpPr>
            <p:cNvPr id="23" name="Freeform 23"/>
            <p:cNvSpPr/>
            <p:nvPr/>
          </p:nvSpPr>
          <p:spPr>
            <a:xfrm>
              <a:off x="0" y="0"/>
              <a:ext cx="2875528" cy="2875528"/>
            </a:xfrm>
            <a:custGeom>
              <a:avLst/>
              <a:gdLst/>
              <a:ahLst/>
              <a:cxnLst/>
              <a:rect l="l" t="t" r="r" b="b"/>
              <a:pathLst>
                <a:path w="2875528" h="2875528">
                  <a:moveTo>
                    <a:pt x="0" y="0"/>
                  </a:moveTo>
                  <a:lnTo>
                    <a:pt x="2875528" y="0"/>
                  </a:lnTo>
                  <a:lnTo>
                    <a:pt x="2875528" y="2875528"/>
                  </a:lnTo>
                  <a:lnTo>
                    <a:pt x="0" y="287552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4" name="TextBox 24"/>
            <p:cNvSpPr txBox="1"/>
            <p:nvPr/>
          </p:nvSpPr>
          <p:spPr>
            <a:xfrm>
              <a:off x="186972" y="662283"/>
              <a:ext cx="2501583" cy="1341412"/>
            </a:xfrm>
            <a:prstGeom prst="rect">
              <a:avLst/>
            </a:prstGeom>
          </p:spPr>
          <p:txBody>
            <a:bodyPr lIns="0" tIns="0" rIns="0" bIns="0" rtlCol="0" anchor="t">
              <a:spAutoFit/>
            </a:bodyPr>
            <a:lstStyle/>
            <a:p>
              <a:pPr algn="ctr">
                <a:lnSpc>
                  <a:spcPts val="7798"/>
                </a:lnSpc>
                <a:spcBef>
                  <a:spcPct val="0"/>
                </a:spcBef>
              </a:pPr>
              <a:r>
                <a:rPr lang="en-US" sz="5570" spc="222">
                  <a:solidFill>
                    <a:srgbClr val="EF7A36"/>
                  </a:solidFill>
                  <a:latin typeface="Funtastic"/>
                </a:rPr>
                <a:t>3.3</a:t>
              </a:r>
            </a:p>
          </p:txBody>
        </p:sp>
      </p:grpSp>
      <p:sp>
        <p:nvSpPr>
          <p:cNvPr id="25" name="TextBox 25"/>
          <p:cNvSpPr txBox="1"/>
          <p:nvPr/>
        </p:nvSpPr>
        <p:spPr>
          <a:xfrm>
            <a:off x="3290283" y="1534923"/>
            <a:ext cx="13127270" cy="952566"/>
          </a:xfrm>
          <a:prstGeom prst="rect">
            <a:avLst/>
          </a:prstGeom>
        </p:spPr>
        <p:txBody>
          <a:bodyPr lIns="0" tIns="0" rIns="0" bIns="0" rtlCol="0" anchor="t">
            <a:spAutoFit/>
          </a:bodyPr>
          <a:lstStyle/>
          <a:p>
            <a:pPr algn="ctr">
              <a:lnSpc>
                <a:spcPts val="7871"/>
              </a:lnSpc>
              <a:spcBef>
                <a:spcPct val="0"/>
              </a:spcBef>
            </a:pPr>
            <a:r>
              <a:rPr lang="en-US" sz="5622" spc="224">
                <a:solidFill>
                  <a:srgbClr val="EF7A36"/>
                </a:solidFill>
                <a:latin typeface="Calistoga"/>
              </a:rPr>
              <a:t> PHƯƠNG HƯỚNG PHÁT TRIỂN DỰ ÁN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sp>
        <p:nvSpPr>
          <p:cNvPr id="2" name="Freeform 2"/>
          <p:cNvSpPr/>
          <p:nvPr/>
        </p:nvSpPr>
        <p:spPr>
          <a:xfrm rot="-1289188">
            <a:off x="16540192" y="4410678"/>
            <a:ext cx="1461038" cy="1843053"/>
          </a:xfrm>
          <a:custGeom>
            <a:avLst/>
            <a:gdLst/>
            <a:ahLst/>
            <a:cxnLst/>
            <a:rect l="l" t="t" r="r" b="b"/>
            <a:pathLst>
              <a:path w="1461038" h="1843053">
                <a:moveTo>
                  <a:pt x="0" y="0"/>
                </a:moveTo>
                <a:lnTo>
                  <a:pt x="1461038" y="0"/>
                </a:lnTo>
                <a:lnTo>
                  <a:pt x="1461038" y="1843053"/>
                </a:lnTo>
                <a:lnTo>
                  <a:pt x="0" y="1843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3" name="Freeform 3"/>
          <p:cNvSpPr/>
          <p:nvPr/>
        </p:nvSpPr>
        <p:spPr>
          <a:xfrm rot="-691210">
            <a:off x="4003455" y="8058104"/>
            <a:ext cx="1587757" cy="1501152"/>
          </a:xfrm>
          <a:custGeom>
            <a:avLst/>
            <a:gdLst/>
            <a:ahLst/>
            <a:cxnLst/>
            <a:rect l="l" t="t" r="r" b="b"/>
            <a:pathLst>
              <a:path w="1587757" h="1501152">
                <a:moveTo>
                  <a:pt x="0" y="0"/>
                </a:moveTo>
                <a:lnTo>
                  <a:pt x="1587757" y="0"/>
                </a:lnTo>
                <a:lnTo>
                  <a:pt x="1587757" y="1501152"/>
                </a:lnTo>
                <a:lnTo>
                  <a:pt x="0" y="1501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4" name="Freeform 4"/>
          <p:cNvSpPr/>
          <p:nvPr/>
        </p:nvSpPr>
        <p:spPr>
          <a:xfrm rot="1156546">
            <a:off x="13481631" y="969318"/>
            <a:ext cx="1622749" cy="1277546"/>
          </a:xfrm>
          <a:custGeom>
            <a:avLst/>
            <a:gdLst/>
            <a:ahLst/>
            <a:cxnLst/>
            <a:rect l="l" t="t" r="r" b="b"/>
            <a:pathLst>
              <a:path w="1622749" h="1277546">
                <a:moveTo>
                  <a:pt x="0" y="0"/>
                </a:moveTo>
                <a:lnTo>
                  <a:pt x="1622749" y="0"/>
                </a:lnTo>
                <a:lnTo>
                  <a:pt x="1622749" y="1277546"/>
                </a:lnTo>
                <a:lnTo>
                  <a:pt x="0" y="1277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5" name="Freeform 5"/>
          <p:cNvSpPr/>
          <p:nvPr/>
        </p:nvSpPr>
        <p:spPr>
          <a:xfrm rot="1017692" flipH="1">
            <a:off x="364171" y="4207333"/>
            <a:ext cx="1834887" cy="1872334"/>
          </a:xfrm>
          <a:custGeom>
            <a:avLst/>
            <a:gdLst/>
            <a:ahLst/>
            <a:cxnLst/>
            <a:rect l="l" t="t" r="r" b="b"/>
            <a:pathLst>
              <a:path w="1834887" h="1872334">
                <a:moveTo>
                  <a:pt x="1834887" y="0"/>
                </a:moveTo>
                <a:lnTo>
                  <a:pt x="0" y="0"/>
                </a:lnTo>
                <a:lnTo>
                  <a:pt x="0" y="1872334"/>
                </a:lnTo>
                <a:lnTo>
                  <a:pt x="1834887" y="1872334"/>
                </a:lnTo>
                <a:lnTo>
                  <a:pt x="1834887"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6" name="Freeform 6"/>
          <p:cNvSpPr/>
          <p:nvPr/>
        </p:nvSpPr>
        <p:spPr>
          <a:xfrm>
            <a:off x="3046245" y="727238"/>
            <a:ext cx="1646607" cy="1637625"/>
          </a:xfrm>
          <a:custGeom>
            <a:avLst/>
            <a:gdLst/>
            <a:ahLst/>
            <a:cxnLst/>
            <a:rect l="l" t="t" r="r" b="b"/>
            <a:pathLst>
              <a:path w="1646607" h="1637625">
                <a:moveTo>
                  <a:pt x="0" y="0"/>
                </a:moveTo>
                <a:lnTo>
                  <a:pt x="1646606" y="0"/>
                </a:lnTo>
                <a:lnTo>
                  <a:pt x="1646606" y="1637625"/>
                </a:lnTo>
                <a:lnTo>
                  <a:pt x="0" y="1637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7" name="Freeform 7"/>
          <p:cNvSpPr/>
          <p:nvPr/>
        </p:nvSpPr>
        <p:spPr>
          <a:xfrm>
            <a:off x="13552455" y="7979766"/>
            <a:ext cx="1088137" cy="1657827"/>
          </a:xfrm>
          <a:custGeom>
            <a:avLst/>
            <a:gdLst/>
            <a:ahLst/>
            <a:cxnLst/>
            <a:rect l="l" t="t" r="r" b="b"/>
            <a:pathLst>
              <a:path w="1088137" h="1657827">
                <a:moveTo>
                  <a:pt x="0" y="0"/>
                </a:moveTo>
                <a:lnTo>
                  <a:pt x="1088138" y="0"/>
                </a:lnTo>
                <a:lnTo>
                  <a:pt x="1088138" y="1657827"/>
                </a:lnTo>
                <a:lnTo>
                  <a:pt x="0" y="16578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8" name="Freeform 8"/>
          <p:cNvSpPr/>
          <p:nvPr/>
        </p:nvSpPr>
        <p:spPr>
          <a:xfrm>
            <a:off x="2127794" y="8507412"/>
            <a:ext cx="304464" cy="363007"/>
          </a:xfrm>
          <a:custGeom>
            <a:avLst/>
            <a:gdLst/>
            <a:ahLst/>
            <a:cxnLst/>
            <a:rect l="l" t="t" r="r" b="b"/>
            <a:pathLst>
              <a:path w="304464" h="363007">
                <a:moveTo>
                  <a:pt x="0" y="0"/>
                </a:moveTo>
                <a:lnTo>
                  <a:pt x="304464" y="0"/>
                </a:lnTo>
                <a:lnTo>
                  <a:pt x="304464" y="363007"/>
                </a:lnTo>
                <a:lnTo>
                  <a:pt x="0" y="363007"/>
                </a:lnTo>
                <a:lnTo>
                  <a:pt x="0" y="0"/>
                </a:lnTo>
                <a:close/>
              </a:path>
            </a:pathLst>
          </a:custGeom>
          <a:blipFill>
            <a:blip r:embed="rId15">
              <a:extLst>
                <a:ext uri="{96DAC541-7B7A-43D3-8B79-37D633B846F1}">
                  <asvg:svgBlip xmlns:asvg="http://schemas.microsoft.com/office/drawing/2016/SVG/main" r:embed="rId16"/>
                </a:ext>
              </a:extLst>
            </a:blip>
            <a:stretch>
              <a:fillRect b="-234275"/>
            </a:stretch>
          </a:blipFill>
        </p:spPr>
        <p:txBody>
          <a:bodyPr/>
          <a:lstStyle/>
          <a:p>
            <a:endParaRPr lang="vi-VN"/>
          </a:p>
        </p:txBody>
      </p:sp>
      <p:sp>
        <p:nvSpPr>
          <p:cNvPr id="9" name="Freeform 9"/>
          <p:cNvSpPr/>
          <p:nvPr/>
        </p:nvSpPr>
        <p:spPr>
          <a:xfrm>
            <a:off x="15855742" y="3515538"/>
            <a:ext cx="304464" cy="363007"/>
          </a:xfrm>
          <a:custGeom>
            <a:avLst/>
            <a:gdLst/>
            <a:ahLst/>
            <a:cxnLst/>
            <a:rect l="l" t="t" r="r" b="b"/>
            <a:pathLst>
              <a:path w="304464" h="363007">
                <a:moveTo>
                  <a:pt x="0" y="0"/>
                </a:moveTo>
                <a:lnTo>
                  <a:pt x="304464" y="0"/>
                </a:lnTo>
                <a:lnTo>
                  <a:pt x="304464" y="363007"/>
                </a:lnTo>
                <a:lnTo>
                  <a:pt x="0" y="363007"/>
                </a:lnTo>
                <a:lnTo>
                  <a:pt x="0" y="0"/>
                </a:lnTo>
                <a:close/>
              </a:path>
            </a:pathLst>
          </a:custGeom>
          <a:blipFill>
            <a:blip r:embed="rId15">
              <a:extLst>
                <a:ext uri="{96DAC541-7B7A-43D3-8B79-37D633B846F1}">
                  <asvg:svgBlip xmlns:asvg="http://schemas.microsoft.com/office/drawing/2016/SVG/main" r:embed="rId16"/>
                </a:ext>
              </a:extLst>
            </a:blip>
            <a:stretch>
              <a:fillRect b="-234275"/>
            </a:stretch>
          </a:blipFill>
        </p:spPr>
        <p:txBody>
          <a:bodyPr/>
          <a:lstStyle/>
          <a:p>
            <a:endParaRPr lang="vi-VN"/>
          </a:p>
        </p:txBody>
      </p:sp>
      <p:sp>
        <p:nvSpPr>
          <p:cNvPr id="10" name="Freeform 10"/>
          <p:cNvSpPr/>
          <p:nvPr/>
        </p:nvSpPr>
        <p:spPr>
          <a:xfrm rot="-5411357">
            <a:off x="8384546" y="713103"/>
            <a:ext cx="304464" cy="1213444"/>
          </a:xfrm>
          <a:custGeom>
            <a:avLst/>
            <a:gdLst/>
            <a:ahLst/>
            <a:cxnLst/>
            <a:rect l="l" t="t" r="r" b="b"/>
            <a:pathLst>
              <a:path w="304464" h="1213444">
                <a:moveTo>
                  <a:pt x="0" y="0"/>
                </a:moveTo>
                <a:lnTo>
                  <a:pt x="304464" y="0"/>
                </a:lnTo>
                <a:lnTo>
                  <a:pt x="304464" y="1213444"/>
                </a:lnTo>
                <a:lnTo>
                  <a:pt x="0" y="12134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1" name="Freeform 11"/>
          <p:cNvSpPr/>
          <p:nvPr/>
        </p:nvSpPr>
        <p:spPr>
          <a:xfrm rot="-3601555">
            <a:off x="14659238" y="8600897"/>
            <a:ext cx="5659536" cy="4114800"/>
          </a:xfrm>
          <a:custGeom>
            <a:avLst/>
            <a:gdLst/>
            <a:ahLst/>
            <a:cxnLst/>
            <a:rect l="l" t="t" r="r" b="b"/>
            <a:pathLst>
              <a:path w="5659536" h="4114800">
                <a:moveTo>
                  <a:pt x="0" y="0"/>
                </a:moveTo>
                <a:lnTo>
                  <a:pt x="5659537" y="0"/>
                </a:lnTo>
                <a:lnTo>
                  <a:pt x="5659537"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2" name="Freeform 12"/>
          <p:cNvSpPr/>
          <p:nvPr/>
        </p:nvSpPr>
        <p:spPr>
          <a:xfrm>
            <a:off x="16625608" y="868891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3" name="Freeform 13"/>
          <p:cNvSpPr/>
          <p:nvPr/>
        </p:nvSpPr>
        <p:spPr>
          <a:xfrm>
            <a:off x="-162709" y="-147724"/>
            <a:ext cx="2997188" cy="2626626"/>
          </a:xfrm>
          <a:custGeom>
            <a:avLst/>
            <a:gdLst/>
            <a:ahLst/>
            <a:cxnLst/>
            <a:rect l="l" t="t" r="r" b="b"/>
            <a:pathLst>
              <a:path w="2997188" h="2626626">
                <a:moveTo>
                  <a:pt x="0" y="0"/>
                </a:moveTo>
                <a:lnTo>
                  <a:pt x="2997188" y="0"/>
                </a:lnTo>
                <a:lnTo>
                  <a:pt x="2997188" y="2626626"/>
                </a:lnTo>
                <a:lnTo>
                  <a:pt x="0" y="262662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14" name="Freeform 14"/>
          <p:cNvSpPr/>
          <p:nvPr/>
        </p:nvSpPr>
        <p:spPr>
          <a:xfrm>
            <a:off x="824023" y="155077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5" name="Freeform 15"/>
          <p:cNvSpPr/>
          <p:nvPr/>
        </p:nvSpPr>
        <p:spPr>
          <a:xfrm>
            <a:off x="-1266761" y="8044856"/>
            <a:ext cx="3394555" cy="3315654"/>
          </a:xfrm>
          <a:custGeom>
            <a:avLst/>
            <a:gdLst/>
            <a:ahLst/>
            <a:cxnLst/>
            <a:rect l="l" t="t" r="r" b="b"/>
            <a:pathLst>
              <a:path w="3394555" h="3315654">
                <a:moveTo>
                  <a:pt x="0" y="0"/>
                </a:moveTo>
                <a:lnTo>
                  <a:pt x="3394555" y="0"/>
                </a:lnTo>
                <a:lnTo>
                  <a:pt x="3394555" y="3315654"/>
                </a:lnTo>
                <a:lnTo>
                  <a:pt x="0" y="331565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16" name="Freeform 16"/>
          <p:cNvSpPr/>
          <p:nvPr/>
        </p:nvSpPr>
        <p:spPr>
          <a:xfrm rot="-1134180">
            <a:off x="16345051" y="58166"/>
            <a:ext cx="2436329" cy="1546715"/>
          </a:xfrm>
          <a:custGeom>
            <a:avLst/>
            <a:gdLst/>
            <a:ahLst/>
            <a:cxnLst/>
            <a:rect l="l" t="t" r="r" b="b"/>
            <a:pathLst>
              <a:path w="2436329" h="1546715">
                <a:moveTo>
                  <a:pt x="0" y="0"/>
                </a:moveTo>
                <a:lnTo>
                  <a:pt x="2436329" y="0"/>
                </a:lnTo>
                <a:lnTo>
                  <a:pt x="2436329" y="1546715"/>
                </a:lnTo>
                <a:lnTo>
                  <a:pt x="0" y="154671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17" name="TextBox 17"/>
          <p:cNvSpPr txBox="1"/>
          <p:nvPr/>
        </p:nvSpPr>
        <p:spPr>
          <a:xfrm>
            <a:off x="2742421" y="2136925"/>
            <a:ext cx="12803158" cy="2322046"/>
          </a:xfrm>
          <a:prstGeom prst="rect">
            <a:avLst/>
          </a:prstGeom>
        </p:spPr>
        <p:txBody>
          <a:bodyPr lIns="0" tIns="0" rIns="0" bIns="0" rtlCol="0" anchor="t">
            <a:spAutoFit/>
          </a:bodyPr>
          <a:lstStyle/>
          <a:p>
            <a:pPr algn="ctr">
              <a:lnSpc>
                <a:spcPts val="19118"/>
              </a:lnSpc>
              <a:spcBef>
                <a:spcPct val="0"/>
              </a:spcBef>
            </a:pPr>
            <a:r>
              <a:rPr lang="en-US" sz="13656" spc="546">
                <a:solidFill>
                  <a:srgbClr val="E94850"/>
                </a:solidFill>
                <a:latin typeface="Calistoga" pitchFamily="2" charset="0"/>
              </a:rPr>
              <a:t>THANK YOU</a:t>
            </a:r>
          </a:p>
        </p:txBody>
      </p:sp>
      <p:sp>
        <p:nvSpPr>
          <p:cNvPr id="18" name="TextBox 18"/>
          <p:cNvSpPr txBox="1"/>
          <p:nvPr/>
        </p:nvSpPr>
        <p:spPr>
          <a:xfrm>
            <a:off x="2742421" y="4114130"/>
            <a:ext cx="12803158" cy="1806574"/>
          </a:xfrm>
          <a:prstGeom prst="rect">
            <a:avLst/>
          </a:prstGeom>
        </p:spPr>
        <p:txBody>
          <a:bodyPr lIns="0" tIns="0" rIns="0" bIns="0" rtlCol="0" anchor="t">
            <a:spAutoFit/>
          </a:bodyPr>
          <a:lstStyle/>
          <a:p>
            <a:pPr algn="ctr">
              <a:lnSpc>
                <a:spcPts val="13300"/>
              </a:lnSpc>
              <a:spcBef>
                <a:spcPct val="0"/>
              </a:spcBef>
            </a:pPr>
            <a:r>
              <a:rPr lang="en-US" sz="9500" spc="380">
                <a:solidFill>
                  <a:srgbClr val="FFEFCA"/>
                </a:solidFill>
                <a:latin typeface="Funtastic"/>
              </a:rPr>
              <a:t>ANY QUESTION ?</a:t>
            </a:r>
          </a:p>
        </p:txBody>
      </p:sp>
      <p:sp>
        <p:nvSpPr>
          <p:cNvPr id="19" name="TextBox 19"/>
          <p:cNvSpPr txBox="1"/>
          <p:nvPr/>
        </p:nvSpPr>
        <p:spPr>
          <a:xfrm>
            <a:off x="6064217" y="7019890"/>
            <a:ext cx="5940361" cy="590550"/>
          </a:xfrm>
          <a:prstGeom prst="rect">
            <a:avLst/>
          </a:prstGeom>
        </p:spPr>
        <p:txBody>
          <a:bodyPr lIns="0" tIns="0" rIns="0" bIns="0" rtlCol="0" anchor="t">
            <a:spAutoFit/>
          </a:bodyPr>
          <a:lstStyle/>
          <a:p>
            <a:pPr algn="ctr">
              <a:lnSpc>
                <a:spcPts val="4200"/>
              </a:lnSpc>
              <a:spcBef>
                <a:spcPct val="0"/>
              </a:spcBef>
            </a:pPr>
            <a:r>
              <a:rPr lang="en-US" sz="3000" spc="120">
                <a:solidFill>
                  <a:srgbClr val="E94850"/>
                </a:solidFill>
                <a:latin typeface="Funtastic"/>
              </a:rPr>
              <a:t>https://shp.ee/ineket7</a:t>
            </a:r>
          </a:p>
        </p:txBody>
      </p:sp>
      <p:sp>
        <p:nvSpPr>
          <p:cNvPr id="20" name="TextBox 20"/>
          <p:cNvSpPr txBox="1"/>
          <p:nvPr/>
        </p:nvSpPr>
        <p:spPr>
          <a:xfrm>
            <a:off x="5454043" y="6323914"/>
            <a:ext cx="7160709" cy="510524"/>
          </a:xfrm>
          <a:prstGeom prst="rect">
            <a:avLst/>
          </a:prstGeom>
        </p:spPr>
        <p:txBody>
          <a:bodyPr lIns="0" tIns="0" rIns="0" bIns="0" rtlCol="0" anchor="t">
            <a:spAutoFit/>
          </a:bodyPr>
          <a:lstStyle/>
          <a:p>
            <a:pPr algn="ctr">
              <a:lnSpc>
                <a:spcPts val="4200"/>
              </a:lnSpc>
              <a:spcBef>
                <a:spcPct val="0"/>
              </a:spcBef>
            </a:pPr>
            <a:r>
              <a:rPr lang="en-US" sz="3000" spc="120">
                <a:solidFill>
                  <a:srgbClr val="E94850"/>
                </a:solidFill>
                <a:latin typeface="Calistoga" pitchFamily="2" charset="0"/>
              </a:rPr>
              <a:t>anvatimclub.wixsite.com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239813" y="2363228"/>
            <a:ext cx="4737354" cy="5882109"/>
            <a:chOff x="0" y="0"/>
            <a:chExt cx="1515521" cy="1881739"/>
          </a:xfrm>
        </p:grpSpPr>
        <p:sp>
          <p:nvSpPr>
            <p:cNvPr id="3" name="Freeform 3"/>
            <p:cNvSpPr/>
            <p:nvPr/>
          </p:nvSpPr>
          <p:spPr>
            <a:xfrm>
              <a:off x="0" y="0"/>
              <a:ext cx="1515521" cy="1881738"/>
            </a:xfrm>
            <a:custGeom>
              <a:avLst/>
              <a:gdLst/>
              <a:ahLst/>
              <a:cxnLst/>
              <a:rect l="l" t="t" r="r" b="b"/>
              <a:pathLst>
                <a:path w="1515521" h="1881738">
                  <a:moveTo>
                    <a:pt x="83346" y="0"/>
                  </a:moveTo>
                  <a:lnTo>
                    <a:pt x="1432176" y="0"/>
                  </a:lnTo>
                  <a:cubicBezTo>
                    <a:pt x="1454280" y="0"/>
                    <a:pt x="1475480" y="8781"/>
                    <a:pt x="1491110" y="24411"/>
                  </a:cubicBezTo>
                  <a:cubicBezTo>
                    <a:pt x="1506740" y="40042"/>
                    <a:pt x="1515521" y="61241"/>
                    <a:pt x="1515521" y="83346"/>
                  </a:cubicBezTo>
                  <a:lnTo>
                    <a:pt x="1515521" y="1798393"/>
                  </a:lnTo>
                  <a:cubicBezTo>
                    <a:pt x="1515521" y="1820497"/>
                    <a:pt x="1506740" y="1841697"/>
                    <a:pt x="1491110" y="1857327"/>
                  </a:cubicBezTo>
                  <a:cubicBezTo>
                    <a:pt x="1475480" y="1872957"/>
                    <a:pt x="1454280" y="1881738"/>
                    <a:pt x="1432176" y="1881738"/>
                  </a:cubicBezTo>
                  <a:lnTo>
                    <a:pt x="83346" y="1881738"/>
                  </a:lnTo>
                  <a:cubicBezTo>
                    <a:pt x="61241" y="1881738"/>
                    <a:pt x="40042" y="1872957"/>
                    <a:pt x="24411" y="1857327"/>
                  </a:cubicBezTo>
                  <a:cubicBezTo>
                    <a:pt x="8781" y="1841697"/>
                    <a:pt x="0" y="1820497"/>
                    <a:pt x="0" y="1798393"/>
                  </a:cubicBezTo>
                  <a:lnTo>
                    <a:pt x="0" y="83346"/>
                  </a:lnTo>
                  <a:cubicBezTo>
                    <a:pt x="0" y="61241"/>
                    <a:pt x="8781" y="40042"/>
                    <a:pt x="24411" y="24411"/>
                  </a:cubicBezTo>
                  <a:cubicBezTo>
                    <a:pt x="40042" y="8781"/>
                    <a:pt x="61241" y="0"/>
                    <a:pt x="83346" y="0"/>
                  </a:cubicBezTo>
                  <a:close/>
                </a:path>
              </a:pathLst>
            </a:custGeom>
            <a:solidFill>
              <a:srgbClr val="FFEFCA"/>
            </a:solidFill>
            <a:ln w="104775">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grpSp>
        <p:nvGrpSpPr>
          <p:cNvPr id="5" name="Group 5"/>
          <p:cNvGrpSpPr/>
          <p:nvPr/>
        </p:nvGrpSpPr>
        <p:grpSpPr>
          <a:xfrm>
            <a:off x="12332454" y="2582151"/>
            <a:ext cx="4360510" cy="5587879"/>
            <a:chOff x="0" y="0"/>
            <a:chExt cx="1394966" cy="1787612"/>
          </a:xfrm>
        </p:grpSpPr>
        <p:sp>
          <p:nvSpPr>
            <p:cNvPr id="6" name="Freeform 6"/>
            <p:cNvSpPr/>
            <p:nvPr/>
          </p:nvSpPr>
          <p:spPr>
            <a:xfrm>
              <a:off x="0" y="0"/>
              <a:ext cx="1394966" cy="1787612"/>
            </a:xfrm>
            <a:custGeom>
              <a:avLst/>
              <a:gdLst/>
              <a:ahLst/>
              <a:cxnLst/>
              <a:rect l="l" t="t" r="r" b="b"/>
              <a:pathLst>
                <a:path w="1394966" h="1787612">
                  <a:moveTo>
                    <a:pt x="90549" y="0"/>
                  </a:moveTo>
                  <a:lnTo>
                    <a:pt x="1304417" y="0"/>
                  </a:lnTo>
                  <a:cubicBezTo>
                    <a:pt x="1328432" y="0"/>
                    <a:pt x="1351463" y="9540"/>
                    <a:pt x="1368444" y="26521"/>
                  </a:cubicBezTo>
                  <a:cubicBezTo>
                    <a:pt x="1385426" y="43502"/>
                    <a:pt x="1394966" y="66534"/>
                    <a:pt x="1394966" y="90549"/>
                  </a:cubicBezTo>
                  <a:lnTo>
                    <a:pt x="1394966" y="1697063"/>
                  </a:lnTo>
                  <a:cubicBezTo>
                    <a:pt x="1394966" y="1721078"/>
                    <a:pt x="1385426" y="1744110"/>
                    <a:pt x="1368444" y="1761091"/>
                  </a:cubicBezTo>
                  <a:cubicBezTo>
                    <a:pt x="1351463" y="1778072"/>
                    <a:pt x="1328432" y="1787612"/>
                    <a:pt x="1304417" y="1787612"/>
                  </a:cubicBezTo>
                  <a:lnTo>
                    <a:pt x="90549" y="1787612"/>
                  </a:lnTo>
                  <a:cubicBezTo>
                    <a:pt x="66534" y="1787612"/>
                    <a:pt x="43502" y="1778072"/>
                    <a:pt x="26521" y="1761091"/>
                  </a:cubicBezTo>
                  <a:cubicBezTo>
                    <a:pt x="9540" y="1744110"/>
                    <a:pt x="0" y="1721078"/>
                    <a:pt x="0" y="1697063"/>
                  </a:cubicBezTo>
                  <a:lnTo>
                    <a:pt x="0" y="90549"/>
                  </a:lnTo>
                  <a:cubicBezTo>
                    <a:pt x="0" y="66534"/>
                    <a:pt x="9540" y="43502"/>
                    <a:pt x="26521" y="26521"/>
                  </a:cubicBezTo>
                  <a:cubicBezTo>
                    <a:pt x="43502" y="9540"/>
                    <a:pt x="66534" y="0"/>
                    <a:pt x="90549" y="0"/>
                  </a:cubicBezTo>
                  <a:close/>
                </a:path>
              </a:pathLst>
            </a:custGeom>
            <a:solidFill>
              <a:srgbClr val="FFEFCA"/>
            </a:solidFill>
            <a:ln w="104775">
              <a:solidFill>
                <a:srgbClr val="EF7A36"/>
              </a:solidFill>
            </a:ln>
          </p:spPr>
          <p:txBody>
            <a:bodyPr/>
            <a:lstStyle/>
            <a:p>
              <a:endParaRPr lang="vi-V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8" name="AutoShape 8"/>
          <p:cNvSpPr/>
          <p:nvPr/>
        </p:nvSpPr>
        <p:spPr>
          <a:xfrm>
            <a:off x="3425590" y="1488315"/>
            <a:ext cx="11125050" cy="0"/>
          </a:xfrm>
          <a:prstGeom prst="line">
            <a:avLst/>
          </a:prstGeom>
          <a:ln w="95250" cap="flat">
            <a:solidFill>
              <a:srgbClr val="EF7A36"/>
            </a:solidFill>
            <a:prstDash val="solid"/>
            <a:headEnd type="none" w="sm" len="sm"/>
            <a:tailEnd type="none" w="sm" len="sm"/>
          </a:ln>
        </p:spPr>
        <p:txBody>
          <a:bodyPr/>
          <a:lstStyle/>
          <a:p>
            <a:endParaRPr lang="vi-VN"/>
          </a:p>
        </p:txBody>
      </p:sp>
      <p:sp>
        <p:nvSpPr>
          <p:cNvPr id="9" name="AutoShape 9"/>
          <p:cNvSpPr/>
          <p:nvPr/>
        </p:nvSpPr>
        <p:spPr>
          <a:xfrm rot="-5400000">
            <a:off x="3083080" y="1782062"/>
            <a:ext cx="758943" cy="0"/>
          </a:xfrm>
          <a:prstGeom prst="line">
            <a:avLst/>
          </a:prstGeom>
          <a:ln w="95250" cap="flat">
            <a:solidFill>
              <a:srgbClr val="EF7A36"/>
            </a:solidFill>
            <a:prstDash val="solid"/>
            <a:headEnd type="none" w="sm" len="sm"/>
            <a:tailEnd type="none" w="sm" len="sm"/>
          </a:ln>
        </p:spPr>
        <p:txBody>
          <a:bodyPr/>
          <a:lstStyle/>
          <a:p>
            <a:endParaRPr lang="vi-VN"/>
          </a:p>
        </p:txBody>
      </p:sp>
      <p:sp>
        <p:nvSpPr>
          <p:cNvPr id="10" name="AutoShape 10"/>
          <p:cNvSpPr/>
          <p:nvPr/>
        </p:nvSpPr>
        <p:spPr>
          <a:xfrm rot="-5400000">
            <a:off x="14152119" y="1801112"/>
            <a:ext cx="720843" cy="0"/>
          </a:xfrm>
          <a:prstGeom prst="line">
            <a:avLst/>
          </a:prstGeom>
          <a:ln w="95250" cap="flat">
            <a:solidFill>
              <a:srgbClr val="EF7A36"/>
            </a:solidFill>
            <a:prstDash val="solid"/>
            <a:headEnd type="none" w="sm" len="sm"/>
            <a:tailEnd type="none" w="sm" len="sm"/>
          </a:ln>
        </p:spPr>
        <p:txBody>
          <a:bodyPr/>
          <a:lstStyle/>
          <a:p>
            <a:endParaRPr lang="vi-VN"/>
          </a:p>
        </p:txBody>
      </p:sp>
      <p:sp>
        <p:nvSpPr>
          <p:cNvPr id="11" name="Freeform 11"/>
          <p:cNvSpPr/>
          <p:nvPr/>
        </p:nvSpPr>
        <p:spPr>
          <a:xfrm>
            <a:off x="8148802" y="601378"/>
            <a:ext cx="1678625" cy="1678625"/>
          </a:xfrm>
          <a:custGeom>
            <a:avLst/>
            <a:gdLst/>
            <a:ahLst/>
            <a:cxnLst/>
            <a:rect l="l" t="t" r="r" b="b"/>
            <a:pathLst>
              <a:path w="1678625" h="1678625">
                <a:moveTo>
                  <a:pt x="0" y="0"/>
                </a:moveTo>
                <a:lnTo>
                  <a:pt x="1678626" y="0"/>
                </a:lnTo>
                <a:lnTo>
                  <a:pt x="1678626" y="1678625"/>
                </a:lnTo>
                <a:lnTo>
                  <a:pt x="0" y="167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a:off x="3243629" y="2144306"/>
            <a:ext cx="437845" cy="437845"/>
          </a:xfrm>
          <a:custGeom>
            <a:avLst/>
            <a:gdLst/>
            <a:ahLst/>
            <a:cxnLst/>
            <a:rect l="l" t="t" r="r" b="b"/>
            <a:pathLst>
              <a:path w="437845" h="437845">
                <a:moveTo>
                  <a:pt x="0" y="0"/>
                </a:moveTo>
                <a:lnTo>
                  <a:pt x="437845" y="0"/>
                </a:lnTo>
                <a:lnTo>
                  <a:pt x="437845" y="437845"/>
                </a:lnTo>
                <a:lnTo>
                  <a:pt x="0" y="4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Freeform 13"/>
          <p:cNvSpPr/>
          <p:nvPr/>
        </p:nvSpPr>
        <p:spPr>
          <a:xfrm>
            <a:off x="14331718" y="2144306"/>
            <a:ext cx="437845" cy="437845"/>
          </a:xfrm>
          <a:custGeom>
            <a:avLst/>
            <a:gdLst/>
            <a:ahLst/>
            <a:cxnLst/>
            <a:rect l="l" t="t" r="r" b="b"/>
            <a:pathLst>
              <a:path w="437845" h="437845">
                <a:moveTo>
                  <a:pt x="0" y="0"/>
                </a:moveTo>
                <a:lnTo>
                  <a:pt x="437845" y="0"/>
                </a:lnTo>
                <a:lnTo>
                  <a:pt x="437845" y="437845"/>
                </a:lnTo>
                <a:lnTo>
                  <a:pt x="0" y="43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4" name="Freeform 14"/>
          <p:cNvSpPr/>
          <p:nvPr/>
        </p:nvSpPr>
        <p:spPr>
          <a:xfrm rot="-5400000" flipH="1">
            <a:off x="15845158" y="-1672671"/>
            <a:ext cx="2375862" cy="5402741"/>
          </a:xfrm>
          <a:custGeom>
            <a:avLst/>
            <a:gdLst/>
            <a:ahLst/>
            <a:cxnLst/>
            <a:rect l="l" t="t" r="r" b="b"/>
            <a:pathLst>
              <a:path w="2375862" h="5402741">
                <a:moveTo>
                  <a:pt x="2375861" y="0"/>
                </a:moveTo>
                <a:lnTo>
                  <a:pt x="0" y="0"/>
                </a:lnTo>
                <a:lnTo>
                  <a:pt x="0" y="5402742"/>
                </a:lnTo>
                <a:lnTo>
                  <a:pt x="2375861" y="5402742"/>
                </a:lnTo>
                <a:lnTo>
                  <a:pt x="2375861" y="0"/>
                </a:lnTo>
                <a:close/>
              </a:path>
            </a:pathLst>
          </a:custGeom>
          <a:blipFill>
            <a:blip r:embed="rId5">
              <a:extLst>
                <a:ext uri="{96DAC541-7B7A-43D3-8B79-37D633B846F1}">
                  <asvg:svgBlip xmlns:asvg="http://schemas.microsoft.com/office/drawing/2016/SVG/main" r:embed="rId6"/>
                </a:ext>
              </a:extLst>
            </a:blip>
            <a:stretch>
              <a:fillRect b="-45700"/>
            </a:stretch>
          </a:blipFill>
        </p:spPr>
        <p:txBody>
          <a:bodyPr/>
          <a:lstStyle/>
          <a:p>
            <a:endParaRPr lang="vi-VN"/>
          </a:p>
        </p:txBody>
      </p:sp>
      <p:sp>
        <p:nvSpPr>
          <p:cNvPr id="15" name="Freeform 15"/>
          <p:cNvSpPr/>
          <p:nvPr/>
        </p:nvSpPr>
        <p:spPr>
          <a:xfrm>
            <a:off x="1964161" y="8373037"/>
            <a:ext cx="548018" cy="518126"/>
          </a:xfrm>
          <a:custGeom>
            <a:avLst/>
            <a:gdLst/>
            <a:ahLst/>
            <a:cxnLst/>
            <a:rect l="l" t="t" r="r" b="b"/>
            <a:pathLst>
              <a:path w="548018" h="518126">
                <a:moveTo>
                  <a:pt x="0" y="0"/>
                </a:moveTo>
                <a:lnTo>
                  <a:pt x="548018" y="0"/>
                </a:lnTo>
                <a:lnTo>
                  <a:pt x="548018" y="518127"/>
                </a:lnTo>
                <a:lnTo>
                  <a:pt x="0" y="518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6" name="Freeform 16"/>
          <p:cNvSpPr/>
          <p:nvPr/>
        </p:nvSpPr>
        <p:spPr>
          <a:xfrm rot="-1459573">
            <a:off x="2780241" y="8553934"/>
            <a:ext cx="301162" cy="287986"/>
          </a:xfrm>
          <a:custGeom>
            <a:avLst/>
            <a:gdLst/>
            <a:ahLst/>
            <a:cxnLst/>
            <a:rect l="l" t="t" r="r" b="b"/>
            <a:pathLst>
              <a:path w="301162" h="287986">
                <a:moveTo>
                  <a:pt x="0" y="0"/>
                </a:moveTo>
                <a:lnTo>
                  <a:pt x="301162" y="0"/>
                </a:lnTo>
                <a:lnTo>
                  <a:pt x="301162" y="287985"/>
                </a:lnTo>
                <a:lnTo>
                  <a:pt x="0" y="287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7" name="Freeform 17"/>
          <p:cNvSpPr/>
          <p:nvPr/>
        </p:nvSpPr>
        <p:spPr>
          <a:xfrm rot="-1459573">
            <a:off x="3220920" y="8553934"/>
            <a:ext cx="301162" cy="287986"/>
          </a:xfrm>
          <a:custGeom>
            <a:avLst/>
            <a:gdLst/>
            <a:ahLst/>
            <a:cxnLst/>
            <a:rect l="l" t="t" r="r" b="b"/>
            <a:pathLst>
              <a:path w="301162" h="287986">
                <a:moveTo>
                  <a:pt x="0" y="0"/>
                </a:moveTo>
                <a:lnTo>
                  <a:pt x="301162" y="0"/>
                </a:lnTo>
                <a:lnTo>
                  <a:pt x="301162" y="287985"/>
                </a:lnTo>
                <a:lnTo>
                  <a:pt x="0" y="287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8" name="Freeform 18"/>
          <p:cNvSpPr/>
          <p:nvPr/>
        </p:nvSpPr>
        <p:spPr>
          <a:xfrm rot="-1459573">
            <a:off x="3613973" y="8553934"/>
            <a:ext cx="301162" cy="287986"/>
          </a:xfrm>
          <a:custGeom>
            <a:avLst/>
            <a:gdLst/>
            <a:ahLst/>
            <a:cxnLst/>
            <a:rect l="l" t="t" r="r" b="b"/>
            <a:pathLst>
              <a:path w="301162" h="287986">
                <a:moveTo>
                  <a:pt x="0" y="0"/>
                </a:moveTo>
                <a:lnTo>
                  <a:pt x="301162" y="0"/>
                </a:lnTo>
                <a:lnTo>
                  <a:pt x="301162" y="287985"/>
                </a:lnTo>
                <a:lnTo>
                  <a:pt x="0" y="287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9" name="Freeform 19"/>
          <p:cNvSpPr/>
          <p:nvPr/>
        </p:nvSpPr>
        <p:spPr>
          <a:xfrm rot="-1459573">
            <a:off x="4007027" y="8553934"/>
            <a:ext cx="301162" cy="287986"/>
          </a:xfrm>
          <a:custGeom>
            <a:avLst/>
            <a:gdLst/>
            <a:ahLst/>
            <a:cxnLst/>
            <a:rect l="l" t="t" r="r" b="b"/>
            <a:pathLst>
              <a:path w="301162" h="287986">
                <a:moveTo>
                  <a:pt x="0" y="0"/>
                </a:moveTo>
                <a:lnTo>
                  <a:pt x="301161" y="0"/>
                </a:lnTo>
                <a:lnTo>
                  <a:pt x="301161" y="287985"/>
                </a:lnTo>
                <a:lnTo>
                  <a:pt x="0" y="287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0" name="Freeform 20"/>
          <p:cNvSpPr/>
          <p:nvPr/>
        </p:nvSpPr>
        <p:spPr>
          <a:xfrm rot="-1459573">
            <a:off x="4400080" y="7763962"/>
            <a:ext cx="301162" cy="287986"/>
          </a:xfrm>
          <a:custGeom>
            <a:avLst/>
            <a:gdLst/>
            <a:ahLst/>
            <a:cxnLst/>
            <a:rect l="l" t="t" r="r" b="b"/>
            <a:pathLst>
              <a:path w="301162" h="287986">
                <a:moveTo>
                  <a:pt x="0" y="0"/>
                </a:moveTo>
                <a:lnTo>
                  <a:pt x="301162" y="0"/>
                </a:lnTo>
                <a:lnTo>
                  <a:pt x="301162" y="287986"/>
                </a:lnTo>
                <a:lnTo>
                  <a:pt x="0" y="287986"/>
                </a:lnTo>
                <a:lnTo>
                  <a:pt x="0" y="0"/>
                </a:lnTo>
                <a:close/>
              </a:path>
            </a:pathLst>
          </a:custGeom>
          <a:blipFill>
            <a:blip r:embed="rId9">
              <a:alphaModFix amt="50000"/>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1" name="Freeform 21"/>
          <p:cNvSpPr/>
          <p:nvPr/>
        </p:nvSpPr>
        <p:spPr>
          <a:xfrm rot="-1459573">
            <a:off x="4400080" y="8553934"/>
            <a:ext cx="301162" cy="287986"/>
          </a:xfrm>
          <a:custGeom>
            <a:avLst/>
            <a:gdLst/>
            <a:ahLst/>
            <a:cxnLst/>
            <a:rect l="l" t="t" r="r" b="b"/>
            <a:pathLst>
              <a:path w="301162" h="287986">
                <a:moveTo>
                  <a:pt x="0" y="0"/>
                </a:moveTo>
                <a:lnTo>
                  <a:pt x="301162" y="0"/>
                </a:lnTo>
                <a:lnTo>
                  <a:pt x="301162" y="287985"/>
                </a:lnTo>
                <a:lnTo>
                  <a:pt x="0" y="287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2" name="Freeform 22"/>
          <p:cNvSpPr/>
          <p:nvPr/>
        </p:nvSpPr>
        <p:spPr>
          <a:xfrm rot="-6888937">
            <a:off x="-2298209" y="7269544"/>
            <a:ext cx="4539988" cy="4287216"/>
          </a:xfrm>
          <a:custGeom>
            <a:avLst/>
            <a:gdLst/>
            <a:ahLst/>
            <a:cxnLst/>
            <a:rect l="l" t="t" r="r" b="b"/>
            <a:pathLst>
              <a:path w="4539988" h="4287216">
                <a:moveTo>
                  <a:pt x="0" y="0"/>
                </a:moveTo>
                <a:lnTo>
                  <a:pt x="4539988" y="0"/>
                </a:lnTo>
                <a:lnTo>
                  <a:pt x="4539988" y="4287216"/>
                </a:lnTo>
                <a:lnTo>
                  <a:pt x="0" y="4287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23" name="Freeform 23"/>
          <p:cNvSpPr/>
          <p:nvPr/>
        </p:nvSpPr>
        <p:spPr>
          <a:xfrm rot="-1637562">
            <a:off x="-624866" y="-13429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4" name="Freeform 24"/>
          <p:cNvSpPr/>
          <p:nvPr/>
        </p:nvSpPr>
        <p:spPr>
          <a:xfrm rot="-1655325">
            <a:off x="16371510" y="9077155"/>
            <a:ext cx="2812433" cy="1385763"/>
          </a:xfrm>
          <a:custGeom>
            <a:avLst/>
            <a:gdLst/>
            <a:ahLst/>
            <a:cxnLst/>
            <a:rect l="l" t="t" r="r" b="b"/>
            <a:pathLst>
              <a:path w="2812433" h="1385763">
                <a:moveTo>
                  <a:pt x="0" y="0"/>
                </a:moveTo>
                <a:lnTo>
                  <a:pt x="2812433" y="0"/>
                </a:lnTo>
                <a:lnTo>
                  <a:pt x="2812433" y="1385762"/>
                </a:lnTo>
                <a:lnTo>
                  <a:pt x="0" y="13857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25" name="Freeform 25"/>
          <p:cNvSpPr/>
          <p:nvPr/>
        </p:nvSpPr>
        <p:spPr>
          <a:xfrm rot="298719" flipH="1">
            <a:off x="4304135" y="9295044"/>
            <a:ext cx="886105" cy="904189"/>
          </a:xfrm>
          <a:custGeom>
            <a:avLst/>
            <a:gdLst/>
            <a:ahLst/>
            <a:cxnLst/>
            <a:rect l="l" t="t" r="r" b="b"/>
            <a:pathLst>
              <a:path w="886105" h="904189">
                <a:moveTo>
                  <a:pt x="886106" y="0"/>
                </a:moveTo>
                <a:lnTo>
                  <a:pt x="0" y="0"/>
                </a:lnTo>
                <a:lnTo>
                  <a:pt x="0" y="904190"/>
                </a:lnTo>
                <a:lnTo>
                  <a:pt x="886106" y="904190"/>
                </a:lnTo>
                <a:lnTo>
                  <a:pt x="886106"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26" name="Freeform 26"/>
          <p:cNvSpPr/>
          <p:nvPr/>
        </p:nvSpPr>
        <p:spPr>
          <a:xfrm rot="771662" flipH="1">
            <a:off x="-137493" y="4499838"/>
            <a:ext cx="1013721" cy="798075"/>
          </a:xfrm>
          <a:custGeom>
            <a:avLst/>
            <a:gdLst/>
            <a:ahLst/>
            <a:cxnLst/>
            <a:rect l="l" t="t" r="r" b="b"/>
            <a:pathLst>
              <a:path w="1013721" h="798075">
                <a:moveTo>
                  <a:pt x="1013721" y="0"/>
                </a:moveTo>
                <a:lnTo>
                  <a:pt x="0" y="0"/>
                </a:lnTo>
                <a:lnTo>
                  <a:pt x="0" y="798074"/>
                </a:lnTo>
                <a:lnTo>
                  <a:pt x="1013721" y="798074"/>
                </a:lnTo>
                <a:lnTo>
                  <a:pt x="1013721"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27" name="Freeform 27"/>
          <p:cNvSpPr/>
          <p:nvPr/>
        </p:nvSpPr>
        <p:spPr>
          <a:xfrm rot="-1997345">
            <a:off x="17689272" y="5975874"/>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vi-VN"/>
          </a:p>
        </p:txBody>
      </p:sp>
      <p:sp>
        <p:nvSpPr>
          <p:cNvPr id="28" name="Freeform 28"/>
          <p:cNvSpPr/>
          <p:nvPr/>
        </p:nvSpPr>
        <p:spPr>
          <a:xfrm rot="-1233560">
            <a:off x="11338902" y="-30655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9" name="Freeform 29"/>
          <p:cNvSpPr/>
          <p:nvPr/>
        </p:nvSpPr>
        <p:spPr>
          <a:xfrm rot="-5400000">
            <a:off x="9515782" y="949232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1">
              <a:extLst>
                <a:ext uri="{96DAC541-7B7A-43D3-8B79-37D633B846F1}">
                  <asvg:svgBlip xmlns:asvg="http://schemas.microsoft.com/office/drawing/2016/SVG/main" r:embed="rId22"/>
                </a:ext>
              </a:extLst>
            </a:blip>
            <a:stretch>
              <a:fillRect b="-49055"/>
            </a:stretch>
          </a:blipFill>
        </p:spPr>
        <p:txBody>
          <a:bodyPr/>
          <a:lstStyle/>
          <a:p>
            <a:endParaRPr lang="vi-VN"/>
          </a:p>
        </p:txBody>
      </p:sp>
      <p:sp>
        <p:nvSpPr>
          <p:cNvPr id="30" name="Freeform 30"/>
          <p:cNvSpPr/>
          <p:nvPr/>
        </p:nvSpPr>
        <p:spPr>
          <a:xfrm rot="-5400000">
            <a:off x="4412421" y="90838"/>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21">
              <a:extLst>
                <a:ext uri="{96DAC541-7B7A-43D3-8B79-37D633B846F1}">
                  <asvg:svgBlip xmlns:asvg="http://schemas.microsoft.com/office/drawing/2016/SVG/main" r:embed="rId22"/>
                </a:ext>
              </a:extLst>
            </a:blip>
            <a:stretch>
              <a:fillRect b="-49055"/>
            </a:stretch>
          </a:blipFill>
        </p:spPr>
        <p:txBody>
          <a:bodyPr/>
          <a:lstStyle/>
          <a:p>
            <a:endParaRPr lang="vi-VN"/>
          </a:p>
        </p:txBody>
      </p:sp>
      <p:sp>
        <p:nvSpPr>
          <p:cNvPr id="31" name="Freeform 31"/>
          <p:cNvSpPr/>
          <p:nvPr/>
        </p:nvSpPr>
        <p:spPr>
          <a:xfrm rot="-5400000">
            <a:off x="17779710" y="3795554"/>
            <a:ext cx="304464" cy="308432"/>
          </a:xfrm>
          <a:custGeom>
            <a:avLst/>
            <a:gdLst/>
            <a:ahLst/>
            <a:cxnLst/>
            <a:rect l="l" t="t" r="r" b="b"/>
            <a:pathLst>
              <a:path w="304464" h="308432">
                <a:moveTo>
                  <a:pt x="0" y="0"/>
                </a:moveTo>
                <a:lnTo>
                  <a:pt x="304465" y="0"/>
                </a:lnTo>
                <a:lnTo>
                  <a:pt x="304465"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32" name="Freeform 32"/>
          <p:cNvSpPr/>
          <p:nvPr/>
        </p:nvSpPr>
        <p:spPr>
          <a:xfrm rot="-5400000">
            <a:off x="344302" y="7184890"/>
            <a:ext cx="304464" cy="308432"/>
          </a:xfrm>
          <a:custGeom>
            <a:avLst/>
            <a:gdLst/>
            <a:ahLst/>
            <a:cxnLst/>
            <a:rect l="l" t="t" r="r" b="b"/>
            <a:pathLst>
              <a:path w="304464" h="308432">
                <a:moveTo>
                  <a:pt x="0" y="0"/>
                </a:moveTo>
                <a:lnTo>
                  <a:pt x="304464" y="0"/>
                </a:lnTo>
                <a:lnTo>
                  <a:pt x="304464" y="308431"/>
                </a:lnTo>
                <a:lnTo>
                  <a:pt x="0" y="308431"/>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33" name="Freeform 33"/>
          <p:cNvSpPr/>
          <p:nvPr/>
        </p:nvSpPr>
        <p:spPr>
          <a:xfrm rot="-5400000">
            <a:off x="876468" y="1837858"/>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34" name="Freeform 34"/>
          <p:cNvSpPr/>
          <p:nvPr/>
        </p:nvSpPr>
        <p:spPr>
          <a:xfrm rot="-5400000">
            <a:off x="17182972" y="8198241"/>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23">
              <a:extLst>
                <a:ext uri="{96DAC541-7B7A-43D3-8B79-37D633B846F1}">
                  <asvg:svgBlip xmlns:asvg="http://schemas.microsoft.com/office/drawing/2016/SVG/main" r:embed="rId24"/>
                </a:ext>
              </a:extLst>
            </a:blip>
            <a:stretch>
              <a:fillRect b="-293423"/>
            </a:stretch>
          </a:blipFill>
        </p:spPr>
        <p:txBody>
          <a:bodyPr/>
          <a:lstStyle/>
          <a:p>
            <a:endParaRPr lang="vi-VN"/>
          </a:p>
        </p:txBody>
      </p:sp>
      <p:sp>
        <p:nvSpPr>
          <p:cNvPr id="35" name="Freeform 35"/>
          <p:cNvSpPr/>
          <p:nvPr/>
        </p:nvSpPr>
        <p:spPr>
          <a:xfrm>
            <a:off x="8596904" y="7642133"/>
            <a:ext cx="331214" cy="603204"/>
          </a:xfrm>
          <a:custGeom>
            <a:avLst/>
            <a:gdLst/>
            <a:ahLst/>
            <a:cxnLst/>
            <a:rect l="l" t="t" r="r" b="b"/>
            <a:pathLst>
              <a:path w="331214" h="603204">
                <a:moveTo>
                  <a:pt x="0" y="0"/>
                </a:moveTo>
                <a:lnTo>
                  <a:pt x="331213" y="0"/>
                </a:lnTo>
                <a:lnTo>
                  <a:pt x="331213" y="603204"/>
                </a:lnTo>
                <a:lnTo>
                  <a:pt x="0" y="60320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36" name="Freeform 36"/>
          <p:cNvSpPr/>
          <p:nvPr/>
        </p:nvSpPr>
        <p:spPr>
          <a:xfrm>
            <a:off x="7482437" y="7634502"/>
            <a:ext cx="342942" cy="575055"/>
          </a:xfrm>
          <a:custGeom>
            <a:avLst/>
            <a:gdLst/>
            <a:ahLst/>
            <a:cxnLst/>
            <a:rect l="l" t="t" r="r" b="b"/>
            <a:pathLst>
              <a:path w="342942" h="575055">
                <a:moveTo>
                  <a:pt x="0" y="0"/>
                </a:moveTo>
                <a:lnTo>
                  <a:pt x="342942" y="0"/>
                </a:lnTo>
                <a:lnTo>
                  <a:pt x="342942" y="575055"/>
                </a:lnTo>
                <a:lnTo>
                  <a:pt x="0" y="57505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vi-VN"/>
          </a:p>
        </p:txBody>
      </p:sp>
      <p:sp>
        <p:nvSpPr>
          <p:cNvPr id="37" name="Freeform 37"/>
          <p:cNvSpPr/>
          <p:nvPr/>
        </p:nvSpPr>
        <p:spPr>
          <a:xfrm>
            <a:off x="10720528" y="7768088"/>
            <a:ext cx="473778" cy="477249"/>
          </a:xfrm>
          <a:custGeom>
            <a:avLst/>
            <a:gdLst/>
            <a:ahLst/>
            <a:cxnLst/>
            <a:rect l="l" t="t" r="r" b="b"/>
            <a:pathLst>
              <a:path w="473778" h="477249">
                <a:moveTo>
                  <a:pt x="0" y="0"/>
                </a:moveTo>
                <a:lnTo>
                  <a:pt x="473778" y="0"/>
                </a:lnTo>
                <a:lnTo>
                  <a:pt x="473778" y="477249"/>
                </a:lnTo>
                <a:lnTo>
                  <a:pt x="0" y="47724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vi-VN"/>
          </a:p>
        </p:txBody>
      </p:sp>
      <p:sp>
        <p:nvSpPr>
          <p:cNvPr id="38" name="Freeform 38"/>
          <p:cNvSpPr/>
          <p:nvPr/>
        </p:nvSpPr>
        <p:spPr>
          <a:xfrm>
            <a:off x="9639751" y="7717441"/>
            <a:ext cx="435308" cy="452589"/>
          </a:xfrm>
          <a:custGeom>
            <a:avLst/>
            <a:gdLst/>
            <a:ahLst/>
            <a:cxnLst/>
            <a:rect l="l" t="t" r="r" b="b"/>
            <a:pathLst>
              <a:path w="435308" h="452589">
                <a:moveTo>
                  <a:pt x="0" y="0"/>
                </a:moveTo>
                <a:lnTo>
                  <a:pt x="435309" y="0"/>
                </a:lnTo>
                <a:lnTo>
                  <a:pt x="435309" y="452589"/>
                </a:lnTo>
                <a:lnTo>
                  <a:pt x="0" y="45258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vi-VN"/>
          </a:p>
        </p:txBody>
      </p:sp>
      <p:sp>
        <p:nvSpPr>
          <p:cNvPr id="39" name="Freeform 39"/>
          <p:cNvSpPr/>
          <p:nvPr/>
        </p:nvSpPr>
        <p:spPr>
          <a:xfrm>
            <a:off x="6196332" y="3008206"/>
            <a:ext cx="5855296" cy="4335044"/>
          </a:xfrm>
          <a:custGeom>
            <a:avLst/>
            <a:gdLst/>
            <a:ahLst/>
            <a:cxnLst/>
            <a:rect l="l" t="t" r="r" b="b"/>
            <a:pathLst>
              <a:path w="5855296" h="4335044">
                <a:moveTo>
                  <a:pt x="0" y="0"/>
                </a:moveTo>
                <a:lnTo>
                  <a:pt x="5855296" y="0"/>
                </a:lnTo>
                <a:lnTo>
                  <a:pt x="5855296" y="4335044"/>
                </a:lnTo>
                <a:lnTo>
                  <a:pt x="0" y="4335044"/>
                </a:lnTo>
                <a:lnTo>
                  <a:pt x="0" y="0"/>
                </a:lnTo>
                <a:close/>
              </a:path>
            </a:pathLst>
          </a:custGeom>
          <a:blipFill>
            <a:blip r:embed="rId33"/>
            <a:stretch>
              <a:fillRect t="-650" b="-650"/>
            </a:stretch>
          </a:blipFill>
        </p:spPr>
        <p:txBody>
          <a:bodyPr/>
          <a:lstStyle/>
          <a:p>
            <a:endParaRPr lang="vi-VN"/>
          </a:p>
        </p:txBody>
      </p:sp>
      <p:sp>
        <p:nvSpPr>
          <p:cNvPr id="40" name="Freeform 40"/>
          <p:cNvSpPr/>
          <p:nvPr/>
        </p:nvSpPr>
        <p:spPr>
          <a:xfrm>
            <a:off x="9260969" y="3396486"/>
            <a:ext cx="954267" cy="1000542"/>
          </a:xfrm>
          <a:custGeom>
            <a:avLst/>
            <a:gdLst/>
            <a:ahLst/>
            <a:cxnLst/>
            <a:rect l="l" t="t" r="r" b="b"/>
            <a:pathLst>
              <a:path w="954267" h="1000542">
                <a:moveTo>
                  <a:pt x="0" y="0"/>
                </a:moveTo>
                <a:lnTo>
                  <a:pt x="954267" y="0"/>
                </a:lnTo>
                <a:lnTo>
                  <a:pt x="954267" y="1000542"/>
                </a:lnTo>
                <a:lnTo>
                  <a:pt x="0" y="1000542"/>
                </a:lnTo>
                <a:lnTo>
                  <a:pt x="0" y="0"/>
                </a:lnTo>
                <a:close/>
              </a:path>
            </a:pathLst>
          </a:custGeom>
          <a:blipFill>
            <a:blip r:embed="rId34"/>
            <a:stretch>
              <a:fillRect/>
            </a:stretch>
          </a:blipFill>
        </p:spPr>
        <p:txBody>
          <a:bodyPr/>
          <a:lstStyle/>
          <a:p>
            <a:endParaRPr lang="vi-VN"/>
          </a:p>
        </p:txBody>
      </p:sp>
      <p:sp>
        <p:nvSpPr>
          <p:cNvPr id="41" name="TextBox 41"/>
          <p:cNvSpPr txBox="1"/>
          <p:nvPr/>
        </p:nvSpPr>
        <p:spPr>
          <a:xfrm>
            <a:off x="8411369" y="924106"/>
            <a:ext cx="1153492" cy="1033168"/>
          </a:xfrm>
          <a:prstGeom prst="rect">
            <a:avLst/>
          </a:prstGeom>
        </p:spPr>
        <p:txBody>
          <a:bodyPr lIns="0" tIns="0" rIns="0" bIns="0" rtlCol="0" anchor="t">
            <a:spAutoFit/>
          </a:bodyPr>
          <a:lstStyle/>
          <a:p>
            <a:pPr marL="0" lvl="0" indent="0" algn="ctr">
              <a:lnSpc>
                <a:spcPts val="8499"/>
              </a:lnSpc>
              <a:spcBef>
                <a:spcPct val="0"/>
              </a:spcBef>
            </a:pPr>
            <a:r>
              <a:rPr lang="en-US" sz="6071" u="none" spc="242">
                <a:solidFill>
                  <a:srgbClr val="EF7A36"/>
                </a:solidFill>
                <a:latin typeface="Calistoga" pitchFamily="2" charset="0"/>
              </a:rPr>
              <a:t>2</a:t>
            </a:r>
          </a:p>
        </p:txBody>
      </p:sp>
      <p:sp>
        <p:nvSpPr>
          <p:cNvPr id="42" name="TextBox 42"/>
          <p:cNvSpPr txBox="1"/>
          <p:nvPr/>
        </p:nvSpPr>
        <p:spPr>
          <a:xfrm>
            <a:off x="1486613" y="2947124"/>
            <a:ext cx="4255364" cy="4864986"/>
          </a:xfrm>
          <a:prstGeom prst="rect">
            <a:avLst/>
          </a:prstGeom>
        </p:spPr>
        <p:txBody>
          <a:bodyPr wrap="square" lIns="0" tIns="0" rIns="0" bIns="0" rtlCol="0" anchor="t">
            <a:spAutoFit/>
          </a:bodyPr>
          <a:lstStyle/>
          <a:p>
            <a:pPr algn="ctr">
              <a:lnSpc>
                <a:spcPts val="6439"/>
              </a:lnSpc>
            </a:pPr>
            <a:r>
              <a:rPr lang="en-US" sz="4599">
                <a:solidFill>
                  <a:srgbClr val="E94850"/>
                </a:solidFill>
                <a:latin typeface="Montserrat" pitchFamily="2" charset="0"/>
              </a:rPr>
              <a:t>Cung cấp cho cơ thể con người một lượng lớn tinh bột, vitamin, protein</a:t>
            </a:r>
          </a:p>
        </p:txBody>
      </p:sp>
      <p:sp>
        <p:nvSpPr>
          <p:cNvPr id="43" name="TextBox 43"/>
          <p:cNvSpPr txBox="1"/>
          <p:nvPr/>
        </p:nvSpPr>
        <p:spPr>
          <a:xfrm>
            <a:off x="12635445" y="3700588"/>
            <a:ext cx="3754190" cy="3207385"/>
          </a:xfrm>
          <a:prstGeom prst="rect">
            <a:avLst/>
          </a:prstGeom>
        </p:spPr>
        <p:txBody>
          <a:bodyPr lIns="0" tIns="0" rIns="0" bIns="0" rtlCol="0" anchor="t">
            <a:spAutoFit/>
          </a:bodyPr>
          <a:lstStyle/>
          <a:p>
            <a:pPr algn="ctr">
              <a:lnSpc>
                <a:spcPts val="6439"/>
              </a:lnSpc>
            </a:pPr>
            <a:r>
              <a:rPr lang="en-US" sz="4599">
                <a:solidFill>
                  <a:srgbClr val="E94850"/>
                </a:solidFill>
                <a:latin typeface="Montserrat" pitchFamily="2" charset="0"/>
              </a:rPr>
              <a:t>Món ăn giải tỏa stress cực kì hiệu quả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latin typeface="Calistoga" pitchFamily="2" charset="0"/>
            </a:endParaRPr>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Freeform 19"/>
          <p:cNvSpPr/>
          <p:nvPr/>
        </p:nvSpPr>
        <p:spPr>
          <a:xfrm>
            <a:off x="2423874" y="3481260"/>
            <a:ext cx="4617354" cy="4426888"/>
          </a:xfrm>
          <a:custGeom>
            <a:avLst/>
            <a:gdLst/>
            <a:ahLst/>
            <a:cxnLst/>
            <a:rect l="l" t="t" r="r" b="b"/>
            <a:pathLst>
              <a:path w="4617354" h="4426888">
                <a:moveTo>
                  <a:pt x="0" y="0"/>
                </a:moveTo>
                <a:lnTo>
                  <a:pt x="4617353" y="0"/>
                </a:lnTo>
                <a:lnTo>
                  <a:pt x="4617353" y="4426888"/>
                </a:lnTo>
                <a:lnTo>
                  <a:pt x="0" y="442688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vi-VN"/>
          </a:p>
        </p:txBody>
      </p:sp>
      <p:sp>
        <p:nvSpPr>
          <p:cNvPr id="20" name="TextBox 20"/>
          <p:cNvSpPr txBox="1"/>
          <p:nvPr/>
        </p:nvSpPr>
        <p:spPr>
          <a:xfrm>
            <a:off x="6742279" y="3731592"/>
            <a:ext cx="9840858" cy="3363678"/>
          </a:xfrm>
          <a:prstGeom prst="rect">
            <a:avLst/>
          </a:prstGeom>
        </p:spPr>
        <p:txBody>
          <a:bodyPr lIns="0" tIns="0" rIns="0" bIns="0" rtlCol="0" anchor="t">
            <a:spAutoFit/>
          </a:bodyPr>
          <a:lstStyle/>
          <a:p>
            <a:pPr algn="ctr">
              <a:lnSpc>
                <a:spcPts val="8871"/>
              </a:lnSpc>
            </a:pPr>
            <a:r>
              <a:rPr lang="en-US" sz="6336" spc="475">
                <a:solidFill>
                  <a:srgbClr val="E94850"/>
                </a:solidFill>
                <a:effectLst>
                  <a:outerShdw blurRad="50800" dist="38100" algn="l" rotWithShape="0">
                    <a:prstClr val="black">
                      <a:alpha val="40000"/>
                    </a:prstClr>
                  </a:outerShdw>
                </a:effectLst>
                <a:latin typeface="Calistoga"/>
              </a:rPr>
              <a:t> PHÂN TÍCH MÔI TRƯỜNG VÀ ĐỐI THỦ CẠNH TRANH</a:t>
            </a:r>
          </a:p>
        </p:txBody>
      </p:sp>
      <p:sp>
        <p:nvSpPr>
          <p:cNvPr id="21" name="TextBox 21"/>
          <p:cNvSpPr txBox="1"/>
          <p:nvPr/>
        </p:nvSpPr>
        <p:spPr>
          <a:xfrm>
            <a:off x="8106622" y="765847"/>
            <a:ext cx="2634760" cy="1335750"/>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Calistoga" pitchFamily="2" charset="0"/>
              </a:rPr>
              <a:t>1.2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86A"/>
        </a:solidFill>
        <a:effectLst/>
      </p:bgPr>
    </p:bg>
    <p:spTree>
      <p:nvGrpSpPr>
        <p:cNvPr id="1" name=""/>
        <p:cNvGrpSpPr/>
        <p:nvPr/>
      </p:nvGrpSpPr>
      <p:grpSpPr>
        <a:xfrm>
          <a:off x="0" y="0"/>
          <a:ext cx="0" cy="0"/>
          <a:chOff x="0" y="0"/>
          <a:chExt cx="0" cy="0"/>
        </a:xfrm>
      </p:grpSpPr>
      <p:grpSp>
        <p:nvGrpSpPr>
          <p:cNvPr id="2" name="Group 2"/>
          <p:cNvGrpSpPr/>
          <p:nvPr/>
        </p:nvGrpSpPr>
        <p:grpSpPr>
          <a:xfrm>
            <a:off x="1416975" y="1998182"/>
            <a:ext cx="15620201" cy="6890242"/>
            <a:chOff x="0" y="0"/>
            <a:chExt cx="2366673" cy="1043965"/>
          </a:xfrm>
        </p:grpSpPr>
        <p:sp>
          <p:nvSpPr>
            <p:cNvPr id="3" name="Freeform 3"/>
            <p:cNvSpPr/>
            <p:nvPr/>
          </p:nvSpPr>
          <p:spPr>
            <a:xfrm>
              <a:off x="0" y="0"/>
              <a:ext cx="2366673" cy="1043965"/>
            </a:xfrm>
            <a:custGeom>
              <a:avLst/>
              <a:gdLst/>
              <a:ahLst/>
              <a:cxnLst/>
              <a:rect l="l" t="t" r="r" b="b"/>
              <a:pathLst>
                <a:path w="2366673" h="1043965">
                  <a:moveTo>
                    <a:pt x="25277" y="0"/>
                  </a:moveTo>
                  <a:lnTo>
                    <a:pt x="2341395" y="0"/>
                  </a:lnTo>
                  <a:cubicBezTo>
                    <a:pt x="2355355" y="0"/>
                    <a:pt x="2366673" y="11317"/>
                    <a:pt x="2366673" y="25277"/>
                  </a:cubicBezTo>
                  <a:lnTo>
                    <a:pt x="2366673" y="1018688"/>
                  </a:lnTo>
                  <a:cubicBezTo>
                    <a:pt x="2366673" y="1025392"/>
                    <a:pt x="2364009" y="1031821"/>
                    <a:pt x="2359269" y="1036562"/>
                  </a:cubicBezTo>
                  <a:cubicBezTo>
                    <a:pt x="2354529" y="1041302"/>
                    <a:pt x="2348099" y="1043965"/>
                    <a:pt x="2341395" y="1043965"/>
                  </a:cubicBezTo>
                  <a:lnTo>
                    <a:pt x="25277" y="1043965"/>
                  </a:lnTo>
                  <a:cubicBezTo>
                    <a:pt x="18573" y="1043965"/>
                    <a:pt x="12144" y="1041302"/>
                    <a:pt x="7404" y="1036562"/>
                  </a:cubicBezTo>
                  <a:cubicBezTo>
                    <a:pt x="2663" y="1031821"/>
                    <a:pt x="0" y="1025392"/>
                    <a:pt x="0" y="1018688"/>
                  </a:cubicBezTo>
                  <a:lnTo>
                    <a:pt x="0" y="25277"/>
                  </a:lnTo>
                  <a:cubicBezTo>
                    <a:pt x="0" y="18573"/>
                    <a:pt x="2663" y="12144"/>
                    <a:pt x="7404" y="7404"/>
                  </a:cubicBezTo>
                  <a:cubicBezTo>
                    <a:pt x="12144" y="2663"/>
                    <a:pt x="18573" y="0"/>
                    <a:pt x="25277" y="0"/>
                  </a:cubicBezTo>
                  <a:close/>
                </a:path>
              </a:pathLst>
            </a:custGeom>
            <a:solidFill>
              <a:srgbClr val="FFEFCA"/>
            </a:solidFill>
            <a:ln w="266700">
              <a:solidFill>
                <a:srgbClr val="EF7A36"/>
              </a:solidFill>
            </a:ln>
          </p:spPr>
          <p:txBody>
            <a:bodyPr/>
            <a:lstStyle/>
            <a:p>
              <a:endParaRPr lang="vi-V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72"/>
                </a:lnSpc>
                <a:spcBef>
                  <a:spcPct val="0"/>
                </a:spcBef>
              </a:pPr>
              <a:endParaRPr/>
            </a:p>
          </p:txBody>
        </p:sp>
      </p:grpSp>
      <p:sp>
        <p:nvSpPr>
          <p:cNvPr id="5" name="Freeform 5"/>
          <p:cNvSpPr/>
          <p:nvPr/>
        </p:nvSpPr>
        <p:spPr>
          <a:xfrm>
            <a:off x="7909696" y="0"/>
            <a:ext cx="3028612" cy="3028612"/>
          </a:xfrm>
          <a:custGeom>
            <a:avLst/>
            <a:gdLst/>
            <a:ahLst/>
            <a:cxnLst/>
            <a:rect l="l" t="t" r="r" b="b"/>
            <a:pathLst>
              <a:path w="3028612" h="3028612">
                <a:moveTo>
                  <a:pt x="0" y="0"/>
                </a:moveTo>
                <a:lnTo>
                  <a:pt x="3028612" y="0"/>
                </a:lnTo>
                <a:lnTo>
                  <a:pt x="3028612" y="3028612"/>
                </a:lnTo>
                <a:lnTo>
                  <a:pt x="0" y="3028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rot="-10800000">
            <a:off x="14503515" y="9093613"/>
            <a:ext cx="7315200" cy="1875351"/>
          </a:xfrm>
          <a:custGeom>
            <a:avLst/>
            <a:gdLst/>
            <a:ahLst/>
            <a:cxnLst/>
            <a:rect l="l" t="t" r="r" b="b"/>
            <a:pathLst>
              <a:path w="7315200" h="1875351">
                <a:moveTo>
                  <a:pt x="0" y="0"/>
                </a:moveTo>
                <a:lnTo>
                  <a:pt x="7315200" y="0"/>
                </a:lnTo>
                <a:lnTo>
                  <a:pt x="7315200" y="1875351"/>
                </a:lnTo>
                <a:lnTo>
                  <a:pt x="0" y="1875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a:off x="-1589112" y="-160580"/>
            <a:ext cx="5040987" cy="1695605"/>
          </a:xfrm>
          <a:custGeom>
            <a:avLst/>
            <a:gdLst/>
            <a:ahLst/>
            <a:cxnLst/>
            <a:rect l="l" t="t" r="r" b="b"/>
            <a:pathLst>
              <a:path w="5040987" h="1695605">
                <a:moveTo>
                  <a:pt x="0" y="0"/>
                </a:moveTo>
                <a:lnTo>
                  <a:pt x="5040987" y="0"/>
                </a:lnTo>
                <a:lnTo>
                  <a:pt x="5040987" y="1695605"/>
                </a:lnTo>
                <a:lnTo>
                  <a:pt x="0" y="1695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rot="-904323">
            <a:off x="-246916" y="8953921"/>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rot="-904323">
            <a:off x="16260397" y="149502"/>
            <a:ext cx="2551232" cy="1257062"/>
          </a:xfrm>
          <a:custGeom>
            <a:avLst/>
            <a:gdLst/>
            <a:ahLst/>
            <a:cxnLst/>
            <a:rect l="l" t="t" r="r" b="b"/>
            <a:pathLst>
              <a:path w="2551232" h="1257062">
                <a:moveTo>
                  <a:pt x="0" y="0"/>
                </a:moveTo>
                <a:lnTo>
                  <a:pt x="2551232" y="0"/>
                </a:lnTo>
                <a:lnTo>
                  <a:pt x="2551232" y="1257062"/>
                </a:lnTo>
                <a:lnTo>
                  <a:pt x="0" y="12570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86076">
            <a:off x="17157711" y="3612330"/>
            <a:ext cx="756605" cy="954433"/>
          </a:xfrm>
          <a:custGeom>
            <a:avLst/>
            <a:gdLst/>
            <a:ahLst/>
            <a:cxnLst/>
            <a:rect l="l" t="t" r="r" b="b"/>
            <a:pathLst>
              <a:path w="756605" h="954433">
                <a:moveTo>
                  <a:pt x="0" y="0"/>
                </a:moveTo>
                <a:lnTo>
                  <a:pt x="756605" y="0"/>
                </a:lnTo>
                <a:lnTo>
                  <a:pt x="756605" y="954433"/>
                </a:lnTo>
                <a:lnTo>
                  <a:pt x="0" y="9544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91210">
            <a:off x="392512" y="7148292"/>
            <a:ext cx="1077738" cy="1018952"/>
          </a:xfrm>
          <a:custGeom>
            <a:avLst/>
            <a:gdLst/>
            <a:ahLst/>
            <a:cxnLst/>
            <a:rect l="l" t="t" r="r" b="b"/>
            <a:pathLst>
              <a:path w="1077738" h="1018952">
                <a:moveTo>
                  <a:pt x="0" y="0"/>
                </a:moveTo>
                <a:lnTo>
                  <a:pt x="1077738" y="0"/>
                </a:lnTo>
                <a:lnTo>
                  <a:pt x="1077738" y="1018953"/>
                </a:lnTo>
                <a:lnTo>
                  <a:pt x="0" y="10189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2" name="Freeform 12"/>
          <p:cNvSpPr/>
          <p:nvPr/>
        </p:nvSpPr>
        <p:spPr>
          <a:xfrm rot="298719" flipH="1">
            <a:off x="3489438" y="9130357"/>
            <a:ext cx="886105" cy="904189"/>
          </a:xfrm>
          <a:custGeom>
            <a:avLst/>
            <a:gdLst/>
            <a:ahLst/>
            <a:cxnLst/>
            <a:rect l="l" t="t" r="r" b="b"/>
            <a:pathLst>
              <a:path w="886105" h="904189">
                <a:moveTo>
                  <a:pt x="886105" y="0"/>
                </a:moveTo>
                <a:lnTo>
                  <a:pt x="0" y="0"/>
                </a:lnTo>
                <a:lnTo>
                  <a:pt x="0" y="904190"/>
                </a:lnTo>
                <a:lnTo>
                  <a:pt x="886105" y="904190"/>
                </a:lnTo>
                <a:lnTo>
                  <a:pt x="88610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rot="-5400000">
            <a:off x="6030693" y="8699023"/>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4" name="Freeform 14"/>
          <p:cNvSpPr/>
          <p:nvPr/>
        </p:nvSpPr>
        <p:spPr>
          <a:xfrm rot="63289">
            <a:off x="3958913" y="-157846"/>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5" name="Freeform 15"/>
          <p:cNvSpPr/>
          <p:nvPr/>
        </p:nvSpPr>
        <p:spPr>
          <a:xfrm rot="63289">
            <a:off x="18008883" y="8071601"/>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7">
              <a:extLst>
                <a:ext uri="{96DAC541-7B7A-43D3-8B79-37D633B846F1}">
                  <asvg:svgBlip xmlns:asvg="http://schemas.microsoft.com/office/drawing/2016/SVG/main" r:embed="rId18"/>
                </a:ext>
              </a:extLst>
            </a:blip>
            <a:stretch>
              <a:fillRect b="-49055"/>
            </a:stretch>
          </a:blipFill>
        </p:spPr>
        <p:txBody>
          <a:bodyPr/>
          <a:lstStyle/>
          <a:p>
            <a:endParaRPr lang="vi-VN"/>
          </a:p>
        </p:txBody>
      </p:sp>
      <p:sp>
        <p:nvSpPr>
          <p:cNvPr id="16" name="Freeform 16"/>
          <p:cNvSpPr/>
          <p:nvPr/>
        </p:nvSpPr>
        <p:spPr>
          <a:xfrm rot="63289">
            <a:off x="149387" y="3483994"/>
            <a:ext cx="304464" cy="814091"/>
          </a:xfrm>
          <a:custGeom>
            <a:avLst/>
            <a:gdLst/>
            <a:ahLst/>
            <a:cxnLst/>
            <a:rect l="l" t="t" r="r" b="b"/>
            <a:pathLst>
              <a:path w="304464" h="814091">
                <a:moveTo>
                  <a:pt x="0" y="0"/>
                </a:moveTo>
                <a:lnTo>
                  <a:pt x="304464" y="0"/>
                </a:lnTo>
                <a:lnTo>
                  <a:pt x="304464" y="814090"/>
                </a:lnTo>
                <a:lnTo>
                  <a:pt x="0" y="814090"/>
                </a:lnTo>
                <a:lnTo>
                  <a:pt x="0" y="0"/>
                </a:lnTo>
                <a:close/>
              </a:path>
            </a:pathLst>
          </a:custGeom>
          <a:blipFill>
            <a:blip r:embed="rId19">
              <a:extLst>
                <a:ext uri="{96DAC541-7B7A-43D3-8B79-37D633B846F1}">
                  <asvg:svgBlip xmlns:asvg="http://schemas.microsoft.com/office/drawing/2016/SVG/main" r:embed="rId20"/>
                </a:ext>
              </a:extLst>
            </a:blip>
            <a:stretch>
              <a:fillRect b="-49055"/>
            </a:stretch>
          </a:blipFill>
        </p:spPr>
        <p:txBody>
          <a:bodyPr/>
          <a:lstStyle/>
          <a:p>
            <a:endParaRPr lang="vi-VN"/>
          </a:p>
        </p:txBody>
      </p:sp>
      <p:sp>
        <p:nvSpPr>
          <p:cNvPr id="17" name="Freeform 17"/>
          <p:cNvSpPr/>
          <p:nvPr/>
        </p:nvSpPr>
        <p:spPr>
          <a:xfrm rot="-5400000">
            <a:off x="11510476" y="8951852"/>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8" name="Freeform 18"/>
          <p:cNvSpPr/>
          <p:nvPr/>
        </p:nvSpPr>
        <p:spPr>
          <a:xfrm rot="-5400000">
            <a:off x="14579143" y="471585"/>
            <a:ext cx="304464" cy="308432"/>
          </a:xfrm>
          <a:custGeom>
            <a:avLst/>
            <a:gdLst/>
            <a:ahLst/>
            <a:cxnLst/>
            <a:rect l="l" t="t" r="r" b="b"/>
            <a:pathLst>
              <a:path w="304464" h="308432">
                <a:moveTo>
                  <a:pt x="0" y="0"/>
                </a:moveTo>
                <a:lnTo>
                  <a:pt x="304464" y="0"/>
                </a:lnTo>
                <a:lnTo>
                  <a:pt x="304464" y="308432"/>
                </a:lnTo>
                <a:lnTo>
                  <a:pt x="0" y="308432"/>
                </a:lnTo>
                <a:lnTo>
                  <a:pt x="0" y="0"/>
                </a:lnTo>
                <a:close/>
              </a:path>
            </a:pathLst>
          </a:custGeom>
          <a:blipFill>
            <a:blip r:embed="rId19">
              <a:extLst>
                <a:ext uri="{96DAC541-7B7A-43D3-8B79-37D633B846F1}">
                  <asvg:svgBlip xmlns:asvg="http://schemas.microsoft.com/office/drawing/2016/SVG/main" r:embed="rId20"/>
                </a:ext>
              </a:extLst>
            </a:blip>
            <a:stretch>
              <a:fillRect b="-293423"/>
            </a:stretch>
          </a:blipFill>
        </p:spPr>
        <p:txBody>
          <a:bodyPr/>
          <a:lstStyle/>
          <a:p>
            <a:endParaRPr lang="vi-VN"/>
          </a:p>
        </p:txBody>
      </p:sp>
      <p:sp>
        <p:nvSpPr>
          <p:cNvPr id="19" name="TextBox 19"/>
          <p:cNvSpPr txBox="1"/>
          <p:nvPr/>
        </p:nvSpPr>
        <p:spPr>
          <a:xfrm>
            <a:off x="8106622" y="786565"/>
            <a:ext cx="2634760" cy="1496919"/>
          </a:xfrm>
          <a:prstGeom prst="rect">
            <a:avLst/>
          </a:prstGeom>
        </p:spPr>
        <p:txBody>
          <a:bodyPr lIns="0" tIns="0" rIns="0" bIns="0" rtlCol="0" anchor="t">
            <a:spAutoFit/>
          </a:bodyPr>
          <a:lstStyle/>
          <a:p>
            <a:pPr algn="ctr">
              <a:lnSpc>
                <a:spcPts val="10951"/>
              </a:lnSpc>
              <a:spcBef>
                <a:spcPct val="0"/>
              </a:spcBef>
            </a:pPr>
            <a:r>
              <a:rPr lang="en-US" sz="7822" spc="312">
                <a:solidFill>
                  <a:srgbClr val="EF7A36"/>
                </a:solidFill>
                <a:latin typeface="Funtastic"/>
              </a:rPr>
              <a:t>1.2.1</a:t>
            </a:r>
          </a:p>
        </p:txBody>
      </p:sp>
      <p:sp>
        <p:nvSpPr>
          <p:cNvPr id="20" name="TextBox 20"/>
          <p:cNvSpPr txBox="1"/>
          <p:nvPr/>
        </p:nvSpPr>
        <p:spPr>
          <a:xfrm>
            <a:off x="3320131" y="4224104"/>
            <a:ext cx="11647738" cy="2600326"/>
          </a:xfrm>
          <a:prstGeom prst="rect">
            <a:avLst/>
          </a:prstGeom>
        </p:spPr>
        <p:txBody>
          <a:bodyPr lIns="0" tIns="0" rIns="0" bIns="0" rtlCol="0" anchor="t">
            <a:spAutoFit/>
          </a:bodyPr>
          <a:lstStyle/>
          <a:p>
            <a:pPr algn="ctr">
              <a:lnSpc>
                <a:spcPts val="10499"/>
              </a:lnSpc>
            </a:pPr>
            <a:r>
              <a:rPr lang="en-US" sz="7499" spc="314">
                <a:solidFill>
                  <a:srgbClr val="E94850"/>
                </a:solidFill>
                <a:effectLst>
                  <a:outerShdw blurRad="50800" dist="38100" algn="l" rotWithShape="0">
                    <a:prstClr val="black">
                      <a:alpha val="40000"/>
                    </a:prstClr>
                  </a:outerShdw>
                </a:effectLst>
                <a:latin typeface="Calistoga"/>
              </a:rPr>
              <a:t>MÔI TRƯỜNG CẠNH TRANH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6279</Words>
  <Application>Microsoft Office PowerPoint</Application>
  <PresentationFormat>Custom</PresentationFormat>
  <Paragraphs>582</Paragraphs>
  <Slides>65</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Roboto</vt:lpstr>
      <vt:lpstr>Canva Sans</vt:lpstr>
      <vt:lpstr>Roboto Bold</vt:lpstr>
      <vt:lpstr>Calistoga</vt:lpstr>
      <vt:lpstr>Funtastic</vt:lpstr>
      <vt:lpstr>Alice</vt: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TMĐT</dc:title>
  <cp:lastModifiedBy>PV</cp:lastModifiedBy>
  <cp:revision>7</cp:revision>
  <dcterms:created xsi:type="dcterms:W3CDTF">2006-08-16T00:00:00Z</dcterms:created>
  <dcterms:modified xsi:type="dcterms:W3CDTF">2023-08-07T06:39:28Z</dcterms:modified>
  <dc:identifier>DAFqQIG5C4g</dc:identifier>
</cp:coreProperties>
</file>